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2" r:id="rId2"/>
  </p:sldMasterIdLst>
  <p:notesMasterIdLst>
    <p:notesMasterId r:id="rId12"/>
  </p:notesMasterIdLst>
  <p:sldIdLst>
    <p:sldId id="271" r:id="rId3"/>
    <p:sldId id="272" r:id="rId4"/>
    <p:sldId id="298" r:id="rId5"/>
    <p:sldId id="275" r:id="rId6"/>
    <p:sldId id="276" r:id="rId7"/>
    <p:sldId id="277" r:id="rId8"/>
    <p:sldId id="278" r:id="rId9"/>
    <p:sldId id="287" r:id="rId10"/>
    <p:sldId id="297" r:id="rId11"/>
  </p:sldIdLst>
  <p:sldSz cx="9144000" cy="6858000" type="screen4x3"/>
  <p:notesSz cx="6996113" cy="92821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7C80"/>
    <a:srgbClr val="FFEB9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2" autoAdjust="0"/>
    <p:restoredTop sz="94664" autoAdjust="0"/>
  </p:normalViewPr>
  <p:slideViewPr>
    <p:cSldViewPr>
      <p:cViewPr varScale="1">
        <p:scale>
          <a:sx n="123" d="100"/>
          <a:sy n="123" d="100"/>
        </p:scale>
        <p:origin x="-120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2125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62400" y="0"/>
            <a:ext cx="3032125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126BB8-5932-4ACC-8CD5-328D9DA138C9}" type="datetimeFigureOut">
              <a:rPr lang="en-US" smtClean="0"/>
              <a:t>3/6/2017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79513" y="696913"/>
            <a:ext cx="4638675" cy="3479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0088" y="4408488"/>
            <a:ext cx="5595937" cy="41767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16975"/>
            <a:ext cx="3032125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62400" y="8816975"/>
            <a:ext cx="3032125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EE9A71-B8D6-467E-9737-A447651972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36920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3/6/2017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65164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3/6/2017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46646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3/6/2017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30465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410098" y="4547070"/>
            <a:ext cx="2337798" cy="58337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date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-8466" y="0"/>
            <a:ext cx="9178882" cy="2167467"/>
          </a:xfrm>
          <a:prstGeom prst="rect">
            <a:avLst/>
          </a:prstGeom>
          <a:solidFill>
            <a:srgbClr val="0C0F3A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0" y="2167468"/>
            <a:ext cx="9180577" cy="255236"/>
          </a:xfrm>
          <a:prstGeom prst="rect">
            <a:avLst/>
          </a:prstGeom>
          <a:solidFill>
            <a:srgbClr val="4BB047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Title Placeholder 11"/>
          <p:cNvSpPr>
            <a:spLocks noGrp="1"/>
          </p:cNvSpPr>
          <p:nvPr>
            <p:ph type="title" hasCustomPrompt="1"/>
          </p:nvPr>
        </p:nvSpPr>
        <p:spPr>
          <a:xfrm>
            <a:off x="1371600" y="3707448"/>
            <a:ext cx="6637867" cy="627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3200"/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  <p:pic>
        <p:nvPicPr>
          <p:cNvPr id="2" name="Picture 1" descr="biogears_WTlogov02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700" y="1111775"/>
            <a:ext cx="5747896" cy="1285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257988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3798" y="1403772"/>
            <a:ext cx="8671971" cy="4789239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Title Placeholder 11"/>
          <p:cNvSpPr>
            <a:spLocks noGrp="1"/>
          </p:cNvSpPr>
          <p:nvPr>
            <p:ph type="title"/>
          </p:nvPr>
        </p:nvSpPr>
        <p:spPr>
          <a:xfrm>
            <a:off x="0" y="557848"/>
            <a:ext cx="9144000" cy="627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40812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652375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Title Placeholder 11"/>
          <p:cNvSpPr>
            <a:spLocks noGrp="1"/>
          </p:cNvSpPr>
          <p:nvPr>
            <p:ph type="title"/>
          </p:nvPr>
        </p:nvSpPr>
        <p:spPr>
          <a:xfrm>
            <a:off x="0" y="557848"/>
            <a:ext cx="9144000" cy="627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529816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090" y="1535113"/>
            <a:ext cx="4330298" cy="639762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090" y="2174875"/>
            <a:ext cx="433029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327708" cy="639762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32770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Title Placeholder 11"/>
          <p:cNvSpPr>
            <a:spLocks noGrp="1"/>
          </p:cNvSpPr>
          <p:nvPr>
            <p:ph type="title"/>
          </p:nvPr>
        </p:nvSpPr>
        <p:spPr>
          <a:xfrm>
            <a:off x="0" y="557848"/>
            <a:ext cx="9144000" cy="627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149937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Placeholder 11"/>
          <p:cNvSpPr>
            <a:spLocks noGrp="1"/>
          </p:cNvSpPr>
          <p:nvPr>
            <p:ph type="title"/>
          </p:nvPr>
        </p:nvSpPr>
        <p:spPr>
          <a:xfrm>
            <a:off x="0" y="557848"/>
            <a:ext cx="9144000" cy="627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583600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7440363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8730"/>
            <a:ext cx="3008313" cy="933761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768730"/>
            <a:ext cx="5111750" cy="56248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702492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454585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3/6/2017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94956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578753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3/6/2017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5929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3/6/2017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65899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3/6/2017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26632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3/6/2017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1276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3/6/2017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69206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3/6/2017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57822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3/6/2017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23550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16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9AFD63-10BD-4598-9E1E-9FFECB76D2D7}" type="datetimeFigureOut">
              <a:rPr lang="en-US" smtClean="0"/>
              <a:t>3/6/2017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3432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>
            <a:off x="-1" y="6487054"/>
            <a:ext cx="9160933" cy="381000"/>
          </a:xfrm>
          <a:prstGeom prst="rect">
            <a:avLst/>
          </a:prstGeom>
          <a:solidFill>
            <a:srgbClr val="0C0F3A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4" name="Rectangle 7"/>
          <p:cNvSpPr>
            <a:spLocks noChangeArrowheads="1"/>
          </p:cNvSpPr>
          <p:nvPr/>
        </p:nvSpPr>
        <p:spPr bwMode="auto">
          <a:xfrm rot="16200000">
            <a:off x="7945439" y="4993213"/>
            <a:ext cx="22733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600" dirty="0">
                <a:solidFill>
                  <a:prstClr val="black">
                    <a:lumMod val="65000"/>
                    <a:lumOff val="35000"/>
                    <a:alpha val="30000"/>
                  </a:prstClr>
                </a:solidFill>
                <a:latin typeface="Arial" pitchFamily="-108" charset="0"/>
                <a:ea typeface="ＭＳ Ｐゴシック" pitchFamily="-106" charset="-128"/>
                <a:cs typeface="ＭＳ Ｐゴシック" pitchFamily="-106" charset="-128"/>
              </a:rPr>
              <a:t>Copyright </a:t>
            </a:r>
            <a:r>
              <a:rPr lang="en-US" sz="600" dirty="0" smtClean="0">
                <a:solidFill>
                  <a:prstClr val="black">
                    <a:lumMod val="65000"/>
                    <a:lumOff val="35000"/>
                    <a:alpha val="30000"/>
                  </a:prstClr>
                </a:solidFill>
                <a:latin typeface="Arial" pitchFamily="-108" charset="0"/>
                <a:ea typeface="ＭＳ Ｐゴシック" pitchFamily="-106" charset="-128"/>
                <a:cs typeface="ＭＳ Ｐゴシック" pitchFamily="-106" charset="-128"/>
              </a:rPr>
              <a:t>2014. </a:t>
            </a:r>
            <a:r>
              <a:rPr lang="en-US" sz="600" dirty="0">
                <a:solidFill>
                  <a:prstClr val="black">
                    <a:lumMod val="65000"/>
                    <a:lumOff val="35000"/>
                    <a:alpha val="30000"/>
                  </a:prstClr>
                </a:solidFill>
                <a:latin typeface="Arial" pitchFamily="-108" charset="0"/>
                <a:ea typeface="ＭＳ Ｐゴシック" pitchFamily="-106" charset="-128"/>
                <a:cs typeface="ＭＳ Ｐゴシック" pitchFamily="-106" charset="-128"/>
              </a:rPr>
              <a:t>All rights reserved. Applied </a:t>
            </a:r>
            <a:r>
              <a:rPr lang="en-US" sz="600" dirty="0" err="1" smtClean="0">
                <a:solidFill>
                  <a:prstClr val="black">
                    <a:lumMod val="65000"/>
                    <a:lumOff val="35000"/>
                    <a:alpha val="30000"/>
                  </a:prstClr>
                </a:solidFill>
                <a:latin typeface="Arial" pitchFamily="-108" charset="0"/>
                <a:ea typeface="ＭＳ Ｐゴシック" pitchFamily="-106" charset="-128"/>
                <a:cs typeface="ＭＳ Ｐゴシック" pitchFamily="-106" charset="-128"/>
              </a:rPr>
              <a:t>ReArch</a:t>
            </a:r>
            <a:r>
              <a:rPr lang="en-US" sz="600" dirty="0" smtClean="0">
                <a:solidFill>
                  <a:prstClr val="black">
                    <a:lumMod val="65000"/>
                    <a:lumOff val="35000"/>
                    <a:alpha val="30000"/>
                  </a:prstClr>
                </a:solidFill>
                <a:latin typeface="Arial" pitchFamily="-108" charset="0"/>
                <a:ea typeface="ＭＳ Ｐゴシック" pitchFamily="-106" charset="-128"/>
                <a:cs typeface="ＭＳ Ｐゴシック" pitchFamily="-106" charset="-128"/>
              </a:rPr>
              <a:t> </a:t>
            </a:r>
            <a:r>
              <a:rPr lang="en-US" sz="600" dirty="0">
                <a:solidFill>
                  <a:prstClr val="black">
                    <a:lumMod val="65000"/>
                    <a:lumOff val="35000"/>
                    <a:alpha val="30000"/>
                  </a:prstClr>
                </a:solidFill>
                <a:latin typeface="Arial" pitchFamily="-108" charset="0"/>
                <a:ea typeface="ＭＳ Ｐゴシック" pitchFamily="-106" charset="-128"/>
                <a:cs typeface="ＭＳ Ｐゴシック" pitchFamily="-106" charset="-128"/>
              </a:rPr>
              <a:t>Associates, Inc.</a:t>
            </a:r>
          </a:p>
        </p:txBody>
      </p:sp>
      <p:sp>
        <p:nvSpPr>
          <p:cNvPr id="25" name="Rectangle 34"/>
          <p:cNvSpPr>
            <a:spLocks noChangeArrowheads="1"/>
          </p:cNvSpPr>
          <p:nvPr/>
        </p:nvSpPr>
        <p:spPr bwMode="auto">
          <a:xfrm>
            <a:off x="0" y="6468004"/>
            <a:ext cx="9144000" cy="17462"/>
          </a:xfrm>
          <a:prstGeom prst="rect">
            <a:avLst/>
          </a:prstGeom>
          <a:solidFill>
            <a:srgbClr val="4BB047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  <a:latin typeface="Arial" pitchFamily="-108" charset="0"/>
              <a:ea typeface="ＭＳ Ｐゴシック" pitchFamily="-106" charset="-128"/>
              <a:cs typeface="ＭＳ Ｐゴシック" pitchFamily="-106" charset="-128"/>
            </a:endParaRPr>
          </a:p>
        </p:txBody>
      </p:sp>
      <p:sp>
        <p:nvSpPr>
          <p:cNvPr id="26" name="Text Placeholder 9"/>
          <p:cNvSpPr>
            <a:spLocks noGrp="1"/>
          </p:cNvSpPr>
          <p:nvPr>
            <p:ph type="body" idx="1"/>
          </p:nvPr>
        </p:nvSpPr>
        <p:spPr>
          <a:xfrm>
            <a:off x="183444" y="1397000"/>
            <a:ext cx="8760356" cy="48683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7" name="Title Placeholder 11"/>
          <p:cNvSpPr>
            <a:spLocks noGrp="1"/>
          </p:cNvSpPr>
          <p:nvPr>
            <p:ph type="title"/>
          </p:nvPr>
        </p:nvSpPr>
        <p:spPr>
          <a:xfrm>
            <a:off x="0" y="557848"/>
            <a:ext cx="9144000" cy="627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8" name="Rectangle 27"/>
          <p:cNvSpPr/>
          <p:nvPr/>
        </p:nvSpPr>
        <p:spPr>
          <a:xfrm>
            <a:off x="-8467" y="1"/>
            <a:ext cx="9171433" cy="510556"/>
          </a:xfrm>
          <a:prstGeom prst="rect">
            <a:avLst/>
          </a:prstGeom>
          <a:solidFill>
            <a:srgbClr val="0C0F3A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pic>
        <p:nvPicPr>
          <p:cNvPr id="30" name="Picture 29" descr="ARA_Logo_white_2010.png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4351" y="6503986"/>
            <a:ext cx="892588" cy="342159"/>
          </a:xfrm>
          <a:prstGeom prst="rect">
            <a:avLst/>
          </a:prstGeom>
        </p:spPr>
      </p:pic>
      <p:sp>
        <p:nvSpPr>
          <p:cNvPr id="10" name="Rectangle 12"/>
          <p:cNvSpPr>
            <a:spLocks noChangeArrowheads="1"/>
          </p:cNvSpPr>
          <p:nvPr/>
        </p:nvSpPr>
        <p:spPr bwMode="auto">
          <a:xfrm>
            <a:off x="183444" y="6548438"/>
            <a:ext cx="304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fld id="{6EDD5FD9-64F1-4545-B9DF-61B5A2906508}" type="slidenum">
              <a:rPr lang="en-US" sz="1000">
                <a:solidFill>
                  <a:prstClr val="white"/>
                </a:solidFill>
                <a:ea typeface="Calibri" pitchFamily="-111" charset="0"/>
                <a:cs typeface="Calibri" pitchFamily="-111" charset="0"/>
              </a:rPr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000" dirty="0">
              <a:solidFill>
                <a:prstClr val="white"/>
              </a:solidFill>
              <a:ea typeface="Calibri" pitchFamily="-111" charset="0"/>
              <a:cs typeface="Calibri" pitchFamily="-111" charset="0"/>
            </a:endParaRPr>
          </a:p>
        </p:txBody>
      </p:sp>
      <p:pic>
        <p:nvPicPr>
          <p:cNvPr id="11" name="Picture 10" descr="biogears_WTlogov02.png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" y="38102"/>
            <a:ext cx="2057400" cy="460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76972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</p:sldLayoutIdLst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rgbClr val="001F4B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001F4B"/>
          </a:solidFill>
          <a:latin typeface="Arial"/>
          <a:ea typeface="+mn-ea"/>
          <a:cs typeface="Arial"/>
        </a:defRPr>
      </a:lvl1pPr>
      <a:lvl2pPr marL="800100" indent="-3429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rgbClr val="001F4B"/>
          </a:solidFill>
          <a:latin typeface="Arial"/>
          <a:ea typeface="+mn-ea"/>
          <a:cs typeface="Arial"/>
        </a:defRPr>
      </a:lvl2pPr>
      <a:lvl3pPr marL="1200150" indent="-285750" algn="l" defTabSz="457200" rtl="0" eaLnBrk="1" latinLnBrk="0" hangingPunct="1">
        <a:spcBef>
          <a:spcPct val="20000"/>
        </a:spcBef>
        <a:buFont typeface="Arial"/>
        <a:buChar char="•"/>
        <a:defRPr sz="1800" kern="1200">
          <a:solidFill>
            <a:srgbClr val="001F4B"/>
          </a:solidFill>
          <a:latin typeface="Arial"/>
          <a:ea typeface="+mn-ea"/>
          <a:cs typeface="Arial"/>
        </a:defRPr>
      </a:lvl3pPr>
      <a:lvl4pPr marL="1657350" indent="-285750" algn="l" defTabSz="457200" rtl="0" eaLnBrk="1" latinLnBrk="0" hangingPunct="1">
        <a:spcBef>
          <a:spcPct val="20000"/>
        </a:spcBef>
        <a:buFont typeface="Arial"/>
        <a:buChar char="•"/>
        <a:defRPr sz="1600" kern="1200">
          <a:solidFill>
            <a:srgbClr val="001F4B"/>
          </a:solidFill>
          <a:latin typeface="Arial"/>
          <a:ea typeface="+mn-ea"/>
          <a:cs typeface="Arial"/>
        </a:defRPr>
      </a:lvl4pPr>
      <a:lvl5pPr marL="2114550" indent="-285750" algn="l" defTabSz="457200" rtl="0" eaLnBrk="1" latinLnBrk="0" hangingPunct="1">
        <a:spcBef>
          <a:spcPct val="20000"/>
        </a:spcBef>
        <a:buFont typeface="Arial"/>
        <a:buChar char="•"/>
        <a:defRPr sz="1600" kern="1200">
          <a:solidFill>
            <a:srgbClr val="001F4B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openxmlformats.org/officeDocument/2006/relationships/image" Target="../media/image16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12" Type="http://schemas.microsoft.com/office/2007/relationships/hdphoto" Target="../media/hdphoto1.wdp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11" Type="http://schemas.openxmlformats.org/officeDocument/2006/relationships/image" Target="../media/image15.png"/><Relationship Id="rId5" Type="http://schemas.openxmlformats.org/officeDocument/2006/relationships/image" Target="../media/image9.png"/><Relationship Id="rId10" Type="http://schemas.openxmlformats.org/officeDocument/2006/relationships/image" Target="../media/image14.png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18.png"/><Relationship Id="rId7" Type="http://schemas.openxmlformats.org/officeDocument/2006/relationships/image" Target="../media/image10.png"/><Relationship Id="rId12" Type="http://schemas.openxmlformats.org/officeDocument/2006/relationships/image" Target="../media/image16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6" Type="http://schemas.microsoft.com/office/2007/relationships/hdphoto" Target="../media/hdphoto2.wdp"/><Relationship Id="rId11" Type="http://schemas.openxmlformats.org/officeDocument/2006/relationships/image" Target="../media/image14.png"/><Relationship Id="rId5" Type="http://schemas.openxmlformats.org/officeDocument/2006/relationships/image" Target="../media/image19.png"/><Relationship Id="rId10" Type="http://schemas.openxmlformats.org/officeDocument/2006/relationships/image" Target="../media/image13.png"/><Relationship Id="rId4" Type="http://schemas.openxmlformats.org/officeDocument/2006/relationships/image" Target="../media/image9.png"/><Relationship Id="rId9" Type="http://schemas.openxmlformats.org/officeDocument/2006/relationships/image" Target="../media/image20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0.png"/><Relationship Id="rId2" Type="http://schemas.openxmlformats.org/officeDocument/2006/relationships/image" Target="../media/image18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0.png"/><Relationship Id="rId4" Type="http://schemas.openxmlformats.org/officeDocument/2006/relationships/image" Target="../media/image20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148" t="10158" r="25230" b="38819"/>
          <a:stretch/>
        </p:blipFill>
        <p:spPr bwMode="auto">
          <a:xfrm>
            <a:off x="1447800" y="1828800"/>
            <a:ext cx="6883752" cy="39863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dirty="0" smtClean="0"/>
              <a:t>ValidationComprehensive1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81858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349" t="15204" r="24982" b="11764"/>
          <a:stretch/>
        </p:blipFill>
        <p:spPr bwMode="auto">
          <a:xfrm>
            <a:off x="1905000" y="1402252"/>
            <a:ext cx="6096000" cy="49541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solidFill>
                  <a:prstClr val="black"/>
                </a:solidFill>
              </a:rPr>
              <a:t>ValidationComprehensive</a:t>
            </a:r>
            <a:r>
              <a:rPr lang="en-US" dirty="0">
                <a:solidFill>
                  <a:prstClr val="black"/>
                </a:solidFill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4152983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b="38838"/>
          <a:stretch/>
        </p:blipFill>
        <p:spPr bwMode="auto">
          <a:xfrm>
            <a:off x="3463334" y="1756568"/>
            <a:ext cx="3182937" cy="33448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/>
          <p:nvPr/>
        </p:nvSpPr>
        <p:spPr>
          <a:xfrm>
            <a:off x="2497728" y="4237771"/>
            <a:ext cx="1411833" cy="863662"/>
          </a:xfrm>
          <a:prstGeom prst="rect">
            <a:avLst/>
          </a:prstGeom>
          <a:gradFill rotWithShape="1">
            <a:gsLst>
              <a:gs pos="0">
                <a:srgbClr val="A88800">
                  <a:tint val="100000"/>
                  <a:shade val="100000"/>
                  <a:satMod val="130000"/>
                </a:srgbClr>
              </a:gs>
              <a:gs pos="100000">
                <a:srgbClr val="A88800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A88800">
                <a:shade val="95000"/>
                <a:satMod val="105000"/>
              </a:srgbClr>
            </a:solidFill>
            <a:prstDash val="solid"/>
          </a:ln>
          <a:effectLst/>
        </p:spPr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sz="1600" kern="0">
              <a:solidFill>
                <a:srgbClr val="FFFFFF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497728" y="1756568"/>
            <a:ext cx="1411833" cy="863662"/>
          </a:xfrm>
          <a:prstGeom prst="rect">
            <a:avLst/>
          </a:prstGeom>
          <a:gradFill rotWithShape="1">
            <a:gsLst>
              <a:gs pos="0">
                <a:srgbClr val="A88800">
                  <a:tint val="100000"/>
                  <a:shade val="100000"/>
                  <a:satMod val="130000"/>
                </a:srgbClr>
              </a:gs>
              <a:gs pos="100000">
                <a:srgbClr val="A88800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A88800">
                <a:shade val="95000"/>
                <a:satMod val="105000"/>
              </a:srgbClr>
            </a:solidFill>
            <a:prstDash val="solid"/>
          </a:ln>
          <a:effectLst/>
        </p:spPr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sz="1600" kern="0">
              <a:solidFill>
                <a:srgbClr val="FFFFFF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580692" y="2064345"/>
            <a:ext cx="1243581" cy="457200"/>
          </a:xfrm>
          <a:prstGeom prst="rect">
            <a:avLst/>
          </a:prstGeom>
          <a:gradFill rotWithShape="1">
            <a:gsLst>
              <a:gs pos="0">
                <a:srgbClr val="387BB4">
                  <a:tint val="50000"/>
                  <a:satMod val="300000"/>
                </a:srgbClr>
              </a:gs>
              <a:gs pos="35000">
                <a:srgbClr val="387BB4">
                  <a:tint val="37000"/>
                  <a:satMod val="300000"/>
                </a:srgbClr>
              </a:gs>
              <a:gs pos="100000">
                <a:srgbClr val="387BB4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387BB4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kern="0" dirty="0">
                <a:solidFill>
                  <a:srgbClr val="000000"/>
                </a:solidFill>
              </a:rPr>
              <a:t>Setup/Modify Next Values</a:t>
            </a:r>
          </a:p>
        </p:txBody>
      </p:sp>
      <p:sp>
        <p:nvSpPr>
          <p:cNvPr id="6" name="Rectangle 5"/>
          <p:cNvSpPr/>
          <p:nvPr/>
        </p:nvSpPr>
        <p:spPr>
          <a:xfrm>
            <a:off x="5308355" y="1827902"/>
            <a:ext cx="1243581" cy="457200"/>
          </a:xfrm>
          <a:prstGeom prst="rect">
            <a:avLst/>
          </a:prstGeom>
          <a:gradFill rotWithShape="1">
            <a:gsLst>
              <a:gs pos="0">
                <a:srgbClr val="387BB4">
                  <a:tint val="50000"/>
                  <a:satMod val="300000"/>
                </a:srgbClr>
              </a:gs>
              <a:gs pos="35000">
                <a:srgbClr val="387BB4">
                  <a:tint val="37000"/>
                  <a:satMod val="300000"/>
                </a:srgbClr>
              </a:gs>
              <a:gs pos="100000">
                <a:srgbClr val="387BB4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387BB4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200" kern="0" dirty="0" smtClean="0">
                <a:solidFill>
                  <a:srgbClr val="000000"/>
                </a:solidFill>
              </a:rPr>
              <a:t>Modified </a:t>
            </a:r>
            <a:r>
              <a:rPr lang="en-US" sz="1200" kern="0" dirty="0">
                <a:solidFill>
                  <a:srgbClr val="000000"/>
                </a:solidFill>
              </a:rPr>
              <a:t>Nodal </a:t>
            </a:r>
            <a:r>
              <a:rPr lang="en-US" sz="1200" kern="0" dirty="0" smtClean="0">
                <a:solidFill>
                  <a:srgbClr val="000000"/>
                </a:solidFill>
              </a:rPr>
              <a:t>Analysis</a:t>
            </a:r>
            <a:endParaRPr lang="en-US" sz="1200" kern="0" dirty="0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308355" y="2616267"/>
            <a:ext cx="1243581" cy="457200"/>
          </a:xfrm>
          <a:prstGeom prst="rect">
            <a:avLst/>
          </a:prstGeom>
          <a:gradFill rotWithShape="1">
            <a:gsLst>
              <a:gs pos="0">
                <a:srgbClr val="387BB4">
                  <a:tint val="50000"/>
                  <a:satMod val="300000"/>
                </a:srgbClr>
              </a:gs>
              <a:gs pos="35000">
                <a:srgbClr val="387BB4">
                  <a:tint val="37000"/>
                  <a:satMod val="300000"/>
                </a:srgbClr>
              </a:gs>
              <a:gs pos="100000">
                <a:srgbClr val="387BB4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387BB4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200" kern="0" dirty="0">
                <a:solidFill>
                  <a:srgbClr val="000000"/>
                </a:solidFill>
              </a:rPr>
              <a:t>Calculate </a:t>
            </a:r>
            <a:r>
              <a:rPr lang="en-US" sz="1200" kern="0" dirty="0" smtClean="0">
                <a:solidFill>
                  <a:srgbClr val="000000"/>
                </a:solidFill>
              </a:rPr>
              <a:t>Fluxes</a:t>
            </a:r>
          </a:p>
        </p:txBody>
      </p:sp>
      <p:sp>
        <p:nvSpPr>
          <p:cNvPr id="8" name="Flowchart: Decision 7"/>
          <p:cNvSpPr/>
          <p:nvPr/>
        </p:nvSpPr>
        <p:spPr>
          <a:xfrm>
            <a:off x="5264462" y="3404632"/>
            <a:ext cx="1331367" cy="572412"/>
          </a:xfrm>
          <a:prstGeom prst="flowChartDecision">
            <a:avLst/>
          </a:prstGeom>
          <a:gradFill rotWithShape="1">
            <a:gsLst>
              <a:gs pos="0">
                <a:srgbClr val="387BB4">
                  <a:tint val="50000"/>
                  <a:satMod val="300000"/>
                </a:srgbClr>
              </a:gs>
              <a:gs pos="35000">
                <a:srgbClr val="387BB4">
                  <a:tint val="37000"/>
                  <a:satMod val="300000"/>
                </a:srgbClr>
              </a:gs>
              <a:gs pos="100000">
                <a:srgbClr val="387BB4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387BB4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200" kern="0" dirty="0" smtClean="0">
                <a:solidFill>
                  <a:srgbClr val="000000"/>
                </a:solidFill>
              </a:rPr>
              <a:t>Valves Pass?</a:t>
            </a:r>
            <a:endParaRPr lang="en-US" sz="1200" kern="0" dirty="0">
              <a:solidFill>
                <a:srgbClr val="00000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580690" y="4324177"/>
            <a:ext cx="1243581" cy="457200"/>
          </a:xfrm>
          <a:prstGeom prst="rect">
            <a:avLst/>
          </a:prstGeom>
          <a:gradFill rotWithShape="1">
            <a:gsLst>
              <a:gs pos="0">
                <a:srgbClr val="387BB4">
                  <a:tint val="50000"/>
                  <a:satMod val="300000"/>
                </a:srgbClr>
              </a:gs>
              <a:gs pos="35000">
                <a:srgbClr val="387BB4">
                  <a:tint val="37000"/>
                  <a:satMod val="300000"/>
                </a:srgbClr>
              </a:gs>
              <a:gs pos="100000">
                <a:srgbClr val="387BB4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387BB4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200" kern="0" dirty="0">
                <a:solidFill>
                  <a:srgbClr val="000000"/>
                </a:solidFill>
              </a:rPr>
              <a:t>Advance </a:t>
            </a:r>
            <a:r>
              <a:rPr lang="en-US" sz="1200" kern="0" dirty="0" smtClean="0">
                <a:solidFill>
                  <a:srgbClr val="000000"/>
                </a:solidFill>
              </a:rPr>
              <a:t>Time</a:t>
            </a:r>
            <a:endParaRPr lang="en-US" sz="1200" kern="0" dirty="0">
              <a:solidFill>
                <a:srgbClr val="000000"/>
              </a:solidFill>
            </a:endParaRPr>
          </a:p>
        </p:txBody>
      </p:sp>
      <p:cxnSp>
        <p:nvCxnSpPr>
          <p:cNvPr id="10" name="Straight Arrow Connector 9"/>
          <p:cNvCxnSpPr>
            <a:stCxn id="6" idx="2"/>
            <a:endCxn id="7" idx="0"/>
          </p:cNvCxnSpPr>
          <p:nvPr/>
        </p:nvCxnSpPr>
        <p:spPr>
          <a:xfrm>
            <a:off x="5930146" y="2285102"/>
            <a:ext cx="0" cy="331165"/>
          </a:xfrm>
          <a:prstGeom prst="straightConnector1">
            <a:avLst/>
          </a:prstGeom>
          <a:noFill/>
          <a:ln w="25400" cap="flat" cmpd="sng" algn="ctr">
            <a:solidFill>
              <a:srgbClr val="000000"/>
            </a:solidFill>
            <a:prstDash val="solid"/>
            <a:tailEnd type="arrow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11" name="Straight Arrow Connector 10"/>
          <p:cNvCxnSpPr>
            <a:stCxn id="7" idx="2"/>
            <a:endCxn id="8" idx="0"/>
          </p:cNvCxnSpPr>
          <p:nvPr/>
        </p:nvCxnSpPr>
        <p:spPr>
          <a:xfrm>
            <a:off x="5930146" y="3073467"/>
            <a:ext cx="0" cy="331165"/>
          </a:xfrm>
          <a:prstGeom prst="straightConnector1">
            <a:avLst/>
          </a:prstGeom>
          <a:noFill/>
          <a:ln w="25400" cap="flat" cmpd="sng" algn="ctr">
            <a:solidFill>
              <a:srgbClr val="000000"/>
            </a:solidFill>
            <a:prstDash val="solid"/>
            <a:tailEnd type="arrow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12" name="Straight Arrow Connector 11"/>
          <p:cNvCxnSpPr>
            <a:stCxn id="8" idx="2"/>
            <a:endCxn id="18" idx="0"/>
          </p:cNvCxnSpPr>
          <p:nvPr/>
        </p:nvCxnSpPr>
        <p:spPr>
          <a:xfrm>
            <a:off x="5930146" y="3977044"/>
            <a:ext cx="0" cy="331165"/>
          </a:xfrm>
          <a:prstGeom prst="straightConnector1">
            <a:avLst/>
          </a:prstGeom>
          <a:noFill/>
          <a:ln w="25400" cap="flat" cmpd="sng" algn="ctr">
            <a:solidFill>
              <a:srgbClr val="000000"/>
            </a:solidFill>
            <a:prstDash val="solid"/>
            <a:tailEnd type="arrow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13" name="Straight Arrow Connector 12"/>
          <p:cNvCxnSpPr>
            <a:stCxn id="9" idx="0"/>
            <a:endCxn id="5" idx="2"/>
          </p:cNvCxnSpPr>
          <p:nvPr/>
        </p:nvCxnSpPr>
        <p:spPr>
          <a:xfrm flipV="1">
            <a:off x="3202481" y="2521545"/>
            <a:ext cx="2" cy="1802632"/>
          </a:xfrm>
          <a:prstGeom prst="straightConnector1">
            <a:avLst/>
          </a:prstGeom>
          <a:noFill/>
          <a:ln w="25400" cap="flat" cmpd="sng" algn="ctr">
            <a:solidFill>
              <a:srgbClr val="000000"/>
            </a:solidFill>
            <a:prstDash val="solid"/>
            <a:tailEnd type="arrow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14" name="Rectangle 13"/>
          <p:cNvSpPr/>
          <p:nvPr/>
        </p:nvSpPr>
        <p:spPr>
          <a:xfrm>
            <a:off x="3552238" y="3462238"/>
            <a:ext cx="1243581" cy="457200"/>
          </a:xfrm>
          <a:prstGeom prst="rect">
            <a:avLst/>
          </a:prstGeom>
          <a:gradFill rotWithShape="1">
            <a:gsLst>
              <a:gs pos="0">
                <a:srgbClr val="387BB4">
                  <a:tint val="50000"/>
                  <a:satMod val="300000"/>
                </a:srgbClr>
              </a:gs>
              <a:gs pos="35000">
                <a:srgbClr val="387BB4">
                  <a:tint val="37000"/>
                  <a:satMod val="300000"/>
                </a:srgbClr>
              </a:gs>
              <a:gs pos="100000">
                <a:srgbClr val="387BB4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387BB4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200" kern="0" dirty="0" smtClean="0">
                <a:solidFill>
                  <a:srgbClr val="000000"/>
                </a:solidFill>
              </a:rPr>
              <a:t>Modify Valve States</a:t>
            </a:r>
            <a:endParaRPr lang="en-US" sz="1200" kern="0" dirty="0">
              <a:solidFill>
                <a:srgbClr val="000000"/>
              </a:solidFill>
            </a:endParaRPr>
          </a:p>
        </p:txBody>
      </p:sp>
      <p:cxnSp>
        <p:nvCxnSpPr>
          <p:cNvPr id="15" name="Straight Arrow Connector 14"/>
          <p:cNvCxnSpPr>
            <a:stCxn id="8" idx="1"/>
            <a:endCxn id="14" idx="3"/>
          </p:cNvCxnSpPr>
          <p:nvPr/>
        </p:nvCxnSpPr>
        <p:spPr>
          <a:xfrm flipH="1">
            <a:off x="4795819" y="3690838"/>
            <a:ext cx="468643" cy="0"/>
          </a:xfrm>
          <a:prstGeom prst="straightConnector1">
            <a:avLst/>
          </a:prstGeom>
          <a:noFill/>
          <a:ln w="25400" cap="flat" cmpd="sng" algn="ctr">
            <a:solidFill>
              <a:srgbClr val="000000"/>
            </a:solidFill>
            <a:prstDash val="solid"/>
            <a:tailEnd type="arrow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16" name="TextBox 68"/>
          <p:cNvSpPr txBox="1"/>
          <p:nvPr/>
        </p:nvSpPr>
        <p:spPr>
          <a:xfrm>
            <a:off x="5557068" y="3984360"/>
            <a:ext cx="431598" cy="219455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200" kern="0" dirty="0" smtClean="0">
                <a:solidFill>
                  <a:srgbClr val="000000"/>
                </a:solidFill>
              </a:rPr>
              <a:t>Yes</a:t>
            </a:r>
            <a:endParaRPr lang="en-US" sz="1200" kern="0" dirty="0">
              <a:solidFill>
                <a:srgbClr val="000000"/>
              </a:solidFill>
            </a:endParaRPr>
          </a:p>
        </p:txBody>
      </p:sp>
      <p:sp>
        <p:nvSpPr>
          <p:cNvPr id="17" name="TextBox 69"/>
          <p:cNvSpPr txBox="1"/>
          <p:nvPr/>
        </p:nvSpPr>
        <p:spPr>
          <a:xfrm>
            <a:off x="4832864" y="3471383"/>
            <a:ext cx="431598" cy="219455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200" kern="0" dirty="0" smtClean="0">
                <a:solidFill>
                  <a:srgbClr val="000000"/>
                </a:solidFill>
              </a:rPr>
              <a:t>No</a:t>
            </a:r>
            <a:endParaRPr lang="en-US" sz="1200" kern="0" dirty="0">
              <a:solidFill>
                <a:srgbClr val="000000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5308355" y="4308209"/>
            <a:ext cx="1243581" cy="457200"/>
          </a:xfrm>
          <a:prstGeom prst="rect">
            <a:avLst/>
          </a:prstGeom>
          <a:gradFill rotWithShape="1">
            <a:gsLst>
              <a:gs pos="0">
                <a:srgbClr val="387BB4">
                  <a:tint val="50000"/>
                  <a:satMod val="300000"/>
                </a:srgbClr>
              </a:gs>
              <a:gs pos="35000">
                <a:srgbClr val="387BB4">
                  <a:tint val="37000"/>
                  <a:satMod val="300000"/>
                </a:srgbClr>
              </a:gs>
              <a:gs pos="100000">
                <a:srgbClr val="387BB4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387BB4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200" kern="0" dirty="0">
                <a:solidFill>
                  <a:srgbClr val="000000"/>
                </a:solidFill>
              </a:rPr>
              <a:t>Calculate </a:t>
            </a:r>
            <a:r>
              <a:rPr lang="en-US" sz="1200" kern="0" dirty="0" smtClean="0">
                <a:solidFill>
                  <a:srgbClr val="000000"/>
                </a:solidFill>
              </a:rPr>
              <a:t>Quantities</a:t>
            </a:r>
            <a:endParaRPr lang="en-US" sz="1200" kern="0" dirty="0">
              <a:solidFill>
                <a:srgbClr val="000000"/>
              </a:solidFill>
            </a:endParaRPr>
          </a:p>
        </p:txBody>
      </p:sp>
      <p:sp>
        <p:nvSpPr>
          <p:cNvPr id="19" name="TextBox 72"/>
          <p:cNvSpPr txBox="1"/>
          <p:nvPr/>
        </p:nvSpPr>
        <p:spPr>
          <a:xfrm>
            <a:off x="4382489" y="3133535"/>
            <a:ext cx="78098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200" b="1" kern="0" dirty="0" smtClean="0">
                <a:solidFill>
                  <a:sysClr val="windowText" lastClr="000000"/>
                </a:solidFill>
              </a:rPr>
              <a:t>Process</a:t>
            </a:r>
            <a:endParaRPr lang="en-US" sz="1200" b="1" kern="0" dirty="0">
              <a:solidFill>
                <a:sysClr val="windowText" lastClr="000000"/>
              </a:solidFill>
            </a:endParaRPr>
          </a:p>
        </p:txBody>
      </p:sp>
      <p:sp>
        <p:nvSpPr>
          <p:cNvPr id="20" name="TextBox 73"/>
          <p:cNvSpPr txBox="1"/>
          <p:nvPr/>
        </p:nvSpPr>
        <p:spPr>
          <a:xfrm>
            <a:off x="2622032" y="1756568"/>
            <a:ext cx="10198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200" b="1" kern="0" dirty="0" smtClean="0">
                <a:solidFill>
                  <a:sysClr val="windowText" lastClr="000000"/>
                </a:solidFill>
              </a:rPr>
              <a:t>Preprocess</a:t>
            </a:r>
            <a:endParaRPr lang="en-US" sz="1200" b="1" kern="0" dirty="0">
              <a:solidFill>
                <a:sysClr val="windowText" lastClr="000000"/>
              </a:solidFill>
            </a:endParaRPr>
          </a:p>
        </p:txBody>
      </p:sp>
      <p:sp>
        <p:nvSpPr>
          <p:cNvPr id="21" name="TextBox 74"/>
          <p:cNvSpPr txBox="1"/>
          <p:nvPr/>
        </p:nvSpPr>
        <p:spPr>
          <a:xfrm>
            <a:off x="2573144" y="4781377"/>
            <a:ext cx="110639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200" b="1" kern="0" dirty="0" smtClean="0">
                <a:solidFill>
                  <a:sysClr val="windowText" lastClr="000000"/>
                </a:solidFill>
              </a:rPr>
              <a:t>Postprocess</a:t>
            </a:r>
            <a:endParaRPr lang="en-US" sz="1200" b="1" kern="0" dirty="0">
              <a:solidFill>
                <a:sysClr val="windowText" lastClr="000000"/>
              </a:solidFill>
            </a:endParaRPr>
          </a:p>
        </p:txBody>
      </p:sp>
      <p:cxnSp>
        <p:nvCxnSpPr>
          <p:cNvPr id="22" name="Straight Arrow Connector 21"/>
          <p:cNvCxnSpPr>
            <a:stCxn id="14" idx="0"/>
          </p:cNvCxnSpPr>
          <p:nvPr/>
        </p:nvCxnSpPr>
        <p:spPr>
          <a:xfrm flipV="1">
            <a:off x="4174029" y="2292945"/>
            <a:ext cx="0" cy="1169293"/>
          </a:xfrm>
          <a:prstGeom prst="straightConnector1">
            <a:avLst/>
          </a:prstGeom>
          <a:noFill/>
          <a:ln w="25400" cap="flat" cmpd="sng" algn="ctr">
            <a:solidFill>
              <a:srgbClr val="000000"/>
            </a:solidFill>
            <a:prstDash val="solid"/>
            <a:tailEnd type="none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23" name="Elbow Connector 22"/>
          <p:cNvCxnSpPr>
            <a:stCxn id="5" idx="3"/>
            <a:endCxn id="6" idx="1"/>
          </p:cNvCxnSpPr>
          <p:nvPr/>
        </p:nvCxnSpPr>
        <p:spPr>
          <a:xfrm flipV="1">
            <a:off x="3824273" y="2056502"/>
            <a:ext cx="1484082" cy="236443"/>
          </a:xfrm>
          <a:prstGeom prst="bentConnector3">
            <a:avLst>
              <a:gd name="adj1" fmla="val 23876"/>
            </a:avLst>
          </a:prstGeom>
          <a:noFill/>
          <a:ln w="25400" cap="flat" cmpd="sng" algn="ctr">
            <a:solidFill>
              <a:srgbClr val="000000"/>
            </a:solidFill>
            <a:prstDash val="solid"/>
            <a:tailEnd type="arrow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30" name="Straight Arrow Connector 29"/>
          <p:cNvCxnSpPr/>
          <p:nvPr/>
        </p:nvCxnSpPr>
        <p:spPr>
          <a:xfrm flipH="1" flipV="1">
            <a:off x="3824271" y="4536809"/>
            <a:ext cx="1484084" cy="5107"/>
          </a:xfrm>
          <a:prstGeom prst="straightConnector1">
            <a:avLst/>
          </a:prstGeom>
          <a:noFill/>
          <a:ln w="25400" cap="flat" cmpd="sng" algn="ctr">
            <a:solidFill>
              <a:srgbClr val="000000"/>
            </a:solidFill>
            <a:prstDash val="solid"/>
            <a:tailEnd type="arrow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</p:spTree>
    <p:extLst>
      <p:ext uri="{BB962C8B-B14F-4D97-AF65-F5344CB8AC3E}">
        <p14:creationId xmlns:p14="http://schemas.microsoft.com/office/powerpoint/2010/main" val="14951394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" name="Table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992122356"/>
                  </p:ext>
                </p:extLst>
              </p:nvPr>
            </p:nvGraphicFramePr>
            <p:xfrm>
              <a:off x="95531" y="543334"/>
              <a:ext cx="8297842" cy="5924550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1337484"/>
                    <a:gridCol w="1105469"/>
                    <a:gridCol w="1037229"/>
                    <a:gridCol w="1119117"/>
                    <a:gridCol w="1323833"/>
                    <a:gridCol w="2374710"/>
                  </a:tblGrid>
                  <a:tr h="50292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 smtClean="0"/>
                            <a:t>Element</a:t>
                          </a:r>
                          <a:endParaRPr lang="en-US" b="1" dirty="0"/>
                        </a:p>
                      </a:txBody>
                      <a:tcPr anchor="ctr"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 smtClean="0"/>
                            <a:t>Circuit</a:t>
                          </a:r>
                          <a:r>
                            <a:rPr lang="en-US" b="1" baseline="0" dirty="0" smtClean="0"/>
                            <a:t> Analogy</a:t>
                          </a:r>
                          <a:endParaRPr lang="en-US" b="1" dirty="0"/>
                        </a:p>
                      </a:txBody>
                      <a:tcPr anchor="ctr"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 smtClean="0"/>
                            <a:t>Pipe Analogy</a:t>
                          </a:r>
                          <a:endParaRPr lang="en-US" b="1" dirty="0"/>
                        </a:p>
                      </a:txBody>
                      <a:tcPr anchor="ctr"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marL="0" marR="0" indent="0" algn="l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US" dirty="0" smtClean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b="1" dirty="0" smtClean="0"/>
                            <a:t>Flow Equation</a:t>
                          </a:r>
                        </a:p>
                      </a:txBody>
                      <a:tcPr anchor="ctr"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</a:tr>
                  <a:tr h="502920"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 smtClean="0"/>
                            <a:t>Node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Junction</a:t>
                          </a:r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Junction</a:t>
                          </a:r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Total</a:t>
                          </a:r>
                          <a:r>
                            <a:rPr lang="en-US" baseline="0" dirty="0" smtClean="0"/>
                            <a:t> Flow = 0</a:t>
                          </a:r>
                          <a:endParaRPr lang="en-US" dirty="0"/>
                        </a:p>
                      </a:txBody>
                      <a:tcPr anchor="ctr"/>
                    </a:tc>
                  </a:tr>
                  <a:tr h="50292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Path</a:t>
                          </a:r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Wire</a:t>
                          </a:r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Rigid Pipe</a:t>
                          </a:r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Solve Directly</a:t>
                          </a:r>
                          <a:endParaRPr lang="en-US" dirty="0"/>
                        </a:p>
                      </a:txBody>
                      <a:tcPr anchor="ctr"/>
                    </a:tc>
                  </a:tr>
                  <a:tr h="50292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Resistance</a:t>
                          </a:r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Resistor</a:t>
                          </a:r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Aperture</a:t>
                          </a:r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1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/>
                                  </a:rPr>
                                  <m:t>𝐹</m:t>
                                </m:r>
                                <m:r>
                                  <a:rPr lang="en-US" b="0" i="1" smtClean="0">
                                    <a:latin typeface="Cambria Math"/>
                                  </a:rPr>
                                  <m:t>=</m:t>
                                </m:r>
                                <m:r>
                                  <a:rPr lang="en-US" b="0" i="1" smtClean="0">
                                    <a:latin typeface="Cambria Math"/>
                                  </a:rPr>
                                  <m:t>𝑃</m:t>
                                </m:r>
                                <m:r>
                                  <a:rPr lang="en-US" b="0" i="1" smtClean="0">
                                    <a:latin typeface="Cambria Math"/>
                                  </a:rPr>
                                  <m:t>/</m:t>
                                </m:r>
                                <m:r>
                                  <a:rPr lang="en-US" b="0" i="1" smtClean="0">
                                    <a:latin typeface="Cambria Math"/>
                                  </a:rPr>
                                  <m:t>𝑅</m:t>
                                </m:r>
                              </m:oMath>
                            </m:oMathPara>
                          </a14:m>
                          <a:endParaRPr lang="en-US" dirty="0" smtClean="0"/>
                        </a:p>
                      </a:txBody>
                      <a:tcPr anchor="ctr"/>
                    </a:tc>
                  </a:tr>
                  <a:tr h="50292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Compliance</a:t>
                          </a:r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Capacitor</a:t>
                          </a:r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err="1" smtClean="0"/>
                            <a:t>Diaphram</a:t>
                          </a:r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/>
                                  </a:rPr>
                                  <m:t>𝐹</m:t>
                                </m:r>
                                <m:d>
                                  <m:dPr>
                                    <m:ctrlPr>
                                      <a:rPr lang="en-US" b="0" i="1" smtClean="0">
                                        <a:latin typeface="Cambria Math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𝑡</m:t>
                                    </m:r>
                                  </m:e>
                                </m:d>
                                <m:r>
                                  <a:rPr lang="en-US" b="0" i="1" smtClean="0">
                                    <a:latin typeface="Cambria Math"/>
                                  </a:rPr>
                                  <m:t>=</m:t>
                                </m:r>
                                <m:r>
                                  <a:rPr lang="en-US" b="0" i="1" smtClean="0">
                                    <a:latin typeface="Cambria Math"/>
                                  </a:rPr>
                                  <m:t>𝐶</m:t>
                                </m:r>
                                <m:f>
                                  <m:fPr>
                                    <m:ctrlPr>
                                      <a:rPr lang="en-US" b="0" i="1" smtClean="0"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𝑑𝑃</m:t>
                                    </m:r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(</m:t>
                                    </m:r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𝑡</m:t>
                                    </m:r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)</m:t>
                                    </m:r>
                                  </m:num>
                                  <m:den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𝑑𝑡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 anchor="ctr"/>
                    </a:tc>
                  </a:tr>
                  <a:tr h="50292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err="1" smtClean="0"/>
                            <a:t>Inertance</a:t>
                          </a:r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Inductor</a:t>
                          </a:r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Heavy Paddle</a:t>
                          </a:r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1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/>
                                  </a:rPr>
                                  <m:t>𝐹</m:t>
                                </m:r>
                                <m:r>
                                  <a:rPr lang="en-US" b="0" i="1" smtClean="0">
                                    <a:latin typeface="Cambria Math"/>
                                  </a:rPr>
                                  <m:t>=</m:t>
                                </m:r>
                                <m:f>
                                  <m:fPr>
                                    <m:ctrlPr>
                                      <a:rPr lang="en-US" b="0" i="1" smtClean="0"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𝐿</m:t>
                                    </m:r>
                                  </m:den>
                                </m:f>
                                <m:nary>
                                  <m:naryPr>
                                    <m:ctrlPr>
                                      <a:rPr lang="en-US" b="0" i="1" smtClean="0">
                                        <a:latin typeface="Cambria Math"/>
                                      </a:rPr>
                                    </m:ctrlPr>
                                  </m:naryPr>
                                  <m:sub>
                                    <m:sSub>
                                      <m:sSubPr>
                                        <m:ctrlPr>
                                          <a:rPr lang="en-US" b="0" i="1" smtClean="0">
                                            <a:latin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b="0" i="1" smtClean="0">
                                            <a:latin typeface="Cambria Math"/>
                                          </a:rPr>
                                          <m:t>𝑡</m:t>
                                        </m:r>
                                      </m:e>
                                      <m:sub>
                                        <m:r>
                                          <a:rPr lang="en-US" b="0" i="1" smtClean="0">
                                            <a:latin typeface="Cambria Math"/>
                                          </a:rPr>
                                          <m:t>0</m:t>
                                        </m:r>
                                      </m:sub>
                                    </m:sSub>
                                  </m:sub>
                                  <m:sup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𝑡</m:t>
                                    </m:r>
                                  </m:sup>
                                  <m:e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𝑃</m:t>
                                    </m:r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 </m:t>
                                    </m:r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𝑑𝑡</m:t>
                                    </m:r>
                                  </m:e>
                                </m:nary>
                                <m:r>
                                  <a:rPr lang="en-US" b="0" i="1" smtClean="0">
                                    <a:latin typeface="Cambria Math"/>
                                  </a:rPr>
                                  <m:t>+</m:t>
                                </m:r>
                                <m:r>
                                  <a:rPr lang="en-US" b="0" i="1" smtClean="0">
                                    <a:latin typeface="Cambria Math"/>
                                  </a:rPr>
                                  <m:t>𝐹</m:t>
                                </m:r>
                                <m:r>
                                  <a:rPr lang="en-US" b="0" i="1" smtClean="0">
                                    <a:latin typeface="Cambria Math"/>
                                  </a:rPr>
                                  <m:t>(</m:t>
                                </m:r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𝑡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0</m:t>
                                    </m:r>
                                  </m:sub>
                                </m:sSub>
                                <m:r>
                                  <a:rPr lang="en-US" b="0" i="1" smtClean="0">
                                    <a:latin typeface="Cambria Math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n-US" dirty="0" smtClean="0"/>
                        </a:p>
                      </a:txBody>
                      <a:tcPr anchor="ctr"/>
                    </a:tc>
                  </a:tr>
                  <a:tr h="50292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Switch</a:t>
                          </a:r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Switch</a:t>
                          </a:r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Gate</a:t>
                          </a:r>
                          <a:r>
                            <a:rPr lang="en-US" baseline="0" dirty="0" smtClean="0"/>
                            <a:t> Valve</a:t>
                          </a:r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Solve Directly</a:t>
                          </a:r>
                          <a:endParaRPr lang="en-US" dirty="0"/>
                        </a:p>
                      </a:txBody>
                      <a:tcPr anchor="ctr"/>
                    </a:tc>
                  </a:tr>
                  <a:tr h="50292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Valve</a:t>
                          </a:r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Diode</a:t>
                          </a:r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Check Valve</a:t>
                          </a:r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Solve Directly</a:t>
                          </a:r>
                          <a:endParaRPr lang="en-US" dirty="0"/>
                        </a:p>
                      </a:txBody>
                      <a:tcPr anchor="ctr"/>
                    </a:tc>
                  </a:tr>
                  <a:tr h="50292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Pressure Source</a:t>
                          </a:r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Voltage Source</a:t>
                          </a:r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 anchor="ctr"/>
                    </a:tc>
                    <a:tc rowSpan="2"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Pump</a:t>
                          </a:r>
                          <a:endParaRPr lang="en-US" dirty="0"/>
                        </a:p>
                      </a:txBody>
                      <a:tcPr anchor="ctr"/>
                    </a:tc>
                    <a:tc rowSpan="2"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Solve Directly</a:t>
                          </a:r>
                          <a:endParaRPr lang="en-US" dirty="0"/>
                        </a:p>
                      </a:txBody>
                      <a:tcPr anchor="ctr"/>
                    </a:tc>
                  </a:tr>
                  <a:tr h="50292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Flow Source</a:t>
                          </a:r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Current Source</a:t>
                          </a:r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 anchor="ctr"/>
                    </a:tc>
                    <a:tc vMerge="1"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 anchor="ctr"/>
                    </a:tc>
                    <a:tc vMerge="1"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1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/>
                                  </a:rPr>
                                  <m:t>𝐹</m:t>
                                </m:r>
                                <m:r>
                                  <a:rPr lang="en-US" b="0" i="1" smtClean="0">
                                    <a:latin typeface="Cambria Math"/>
                                  </a:rPr>
                                  <m:t>=</m:t>
                                </m:r>
                                <m:r>
                                  <a:rPr lang="en-US" b="0" i="1" smtClean="0">
                                    <a:latin typeface="Cambria Math"/>
                                  </a:rPr>
                                  <m:t>𝐹</m:t>
                                </m:r>
                              </m:oMath>
                            </m:oMathPara>
                          </a14:m>
                          <a:endParaRPr lang="en-US" dirty="0" smtClean="0"/>
                        </a:p>
                      </a:txBody>
                      <a:tcPr anchor="ctr"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2" name="Table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317181293"/>
                  </p:ext>
                </p:extLst>
              </p:nvPr>
            </p:nvGraphicFramePr>
            <p:xfrm>
              <a:off x="95531" y="543334"/>
              <a:ext cx="8297842" cy="5924550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1337484"/>
                    <a:gridCol w="1105469"/>
                    <a:gridCol w="1037229"/>
                    <a:gridCol w="1119117"/>
                    <a:gridCol w="1323833"/>
                    <a:gridCol w="2374710"/>
                  </a:tblGrid>
                  <a:tr h="50292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 smtClean="0"/>
                            <a:t>Element</a:t>
                          </a:r>
                          <a:endParaRPr lang="en-US" b="1" dirty="0"/>
                        </a:p>
                      </a:txBody>
                      <a:tcPr anchor="ctr"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 smtClean="0"/>
                            <a:t>Circuit</a:t>
                          </a:r>
                          <a:r>
                            <a:rPr lang="en-US" b="1" baseline="0" dirty="0" smtClean="0"/>
                            <a:t> Analogy</a:t>
                          </a:r>
                          <a:endParaRPr lang="en-US" b="1" dirty="0"/>
                        </a:p>
                      </a:txBody>
                      <a:tcPr anchor="ctr"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 smtClean="0"/>
                            <a:t>Pipe Analogy</a:t>
                          </a:r>
                          <a:endParaRPr lang="en-US" b="1" dirty="0"/>
                        </a:p>
                      </a:txBody>
                      <a:tcPr anchor="ctr"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marL="0" marR="0" indent="0" algn="l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US" dirty="0" smtClean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b="1" dirty="0" smtClean="0"/>
                            <a:t>Flow Equation</a:t>
                          </a:r>
                        </a:p>
                      </a:txBody>
                      <a:tcPr anchor="ctr"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</a:tr>
                  <a:tr h="502920"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 smtClean="0"/>
                            <a:t>Node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Junction</a:t>
                          </a:r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Junction</a:t>
                          </a:r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Total</a:t>
                          </a:r>
                          <a:r>
                            <a:rPr lang="en-US" baseline="0" dirty="0" smtClean="0"/>
                            <a:t> Flow = 0</a:t>
                          </a:r>
                          <a:endParaRPr lang="en-US" dirty="0"/>
                        </a:p>
                      </a:txBody>
                      <a:tcPr anchor="ctr"/>
                    </a:tc>
                  </a:tr>
                  <a:tr h="50292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Path</a:t>
                          </a:r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Wire</a:t>
                          </a:r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Rigid Pipe</a:t>
                          </a:r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Solve Directly</a:t>
                          </a:r>
                          <a:endParaRPr lang="en-US" dirty="0"/>
                        </a:p>
                      </a:txBody>
                      <a:tcPr anchor="ctr"/>
                    </a:tc>
                  </a:tr>
                  <a:tr h="50292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Resistance</a:t>
                          </a:r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Resistor</a:t>
                          </a:r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Aperture</a:t>
                          </a:r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 rotWithShape="1">
                          <a:blip r:embed="rId2"/>
                          <a:stretch>
                            <a:fillRect l="-250129" t="-302439" b="-802439"/>
                          </a:stretch>
                        </a:blipFill>
                      </a:tcPr>
                    </a:tc>
                  </a:tr>
                  <a:tr h="61391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Compliance</a:t>
                          </a:r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Capacitor</a:t>
                          </a:r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err="1" smtClean="0"/>
                            <a:t>Diaphram</a:t>
                          </a:r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 rotWithShape="1">
                          <a:blip r:embed="rId2"/>
                          <a:stretch>
                            <a:fillRect l="-250129" t="-326733" b="-551485"/>
                          </a:stretch>
                        </a:blipFill>
                      </a:tcPr>
                    </a:tc>
                  </a:tr>
                  <a:tr h="73863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err="1" smtClean="0"/>
                            <a:t>Inertance</a:t>
                          </a:r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Inductor</a:t>
                          </a:r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Heavy Paddle</a:t>
                          </a:r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 rotWithShape="1">
                          <a:blip r:embed="rId2"/>
                          <a:stretch>
                            <a:fillRect l="-250129" t="-356198" b="-360331"/>
                          </a:stretch>
                        </a:blipFill>
                      </a:tcPr>
                    </a:tc>
                  </a:tr>
                  <a:tr h="6400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Switch</a:t>
                          </a:r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Switch</a:t>
                          </a:r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Gate</a:t>
                          </a:r>
                          <a:r>
                            <a:rPr lang="en-US" baseline="0" dirty="0" smtClean="0"/>
                            <a:t> Valve</a:t>
                          </a:r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Solve Directly</a:t>
                          </a:r>
                          <a:endParaRPr lang="en-US" dirty="0"/>
                        </a:p>
                      </a:txBody>
                      <a:tcPr anchor="ctr"/>
                    </a:tc>
                  </a:tr>
                  <a:tr h="6400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Valve</a:t>
                          </a:r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Diode</a:t>
                          </a:r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Check Valve</a:t>
                          </a:r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Solve Directly</a:t>
                          </a:r>
                          <a:endParaRPr lang="en-US" dirty="0"/>
                        </a:p>
                      </a:txBody>
                      <a:tcPr anchor="ctr"/>
                    </a:tc>
                  </a:tr>
                  <a:tr h="6400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Pressure Source</a:t>
                          </a:r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Voltage Source</a:t>
                          </a:r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 anchor="ctr"/>
                    </a:tc>
                    <a:tc rowSpan="2"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Pump</a:t>
                          </a:r>
                          <a:endParaRPr lang="en-US" dirty="0"/>
                        </a:p>
                      </a:txBody>
                      <a:tcPr anchor="ctr"/>
                    </a:tc>
                    <a:tc rowSpan="2"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Solve Directly</a:t>
                          </a:r>
                          <a:endParaRPr lang="en-US" dirty="0"/>
                        </a:p>
                      </a:txBody>
                      <a:tcPr anchor="ctr"/>
                    </a:tc>
                  </a:tr>
                  <a:tr h="6400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Flow Source</a:t>
                          </a:r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Current Source</a:t>
                          </a:r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 anchor="ctr"/>
                    </a:tc>
                    <a:tc vMerge="1"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 anchor="ctr"/>
                    </a:tc>
                    <a:tc vMerge="1"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 rotWithShape="1">
                          <a:blip r:embed="rId2"/>
                          <a:stretch>
                            <a:fillRect l="-250129" t="-825714" b="-15238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pic>
        <p:nvPicPr>
          <p:cNvPr id="3" name="Picture 4" descr="http://upload.wikimedia.org/wikipedia/commons/thumb/c/cb/Circuit_elements.svg/400px-Circuit_elements.svg.pn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56431" b="25215"/>
          <a:stretch/>
        </p:blipFill>
        <p:spPr bwMode="auto">
          <a:xfrm>
            <a:off x="2647422" y="2060812"/>
            <a:ext cx="791570" cy="450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6" descr="http://math.ucr.edu/home/baez/networks/electronics_current_source_symbol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9124" y="5802484"/>
            <a:ext cx="728167" cy="7281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Oval 4"/>
          <p:cNvSpPr/>
          <p:nvPr/>
        </p:nvSpPr>
        <p:spPr>
          <a:xfrm>
            <a:off x="2954497" y="1208420"/>
            <a:ext cx="177421" cy="170005"/>
          </a:xfrm>
          <a:prstGeom prst="ellipse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2742957" y="1821976"/>
            <a:ext cx="600501" cy="0"/>
          </a:xfrm>
          <a:prstGeom prst="line">
            <a:avLst/>
          </a:prstGeom>
          <a:solidFill>
            <a:schemeClr val="tx1"/>
          </a:solidFill>
          <a:ln w="3175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pic>
        <p:nvPicPr>
          <p:cNvPr id="7" name="Picture 4" descr="http://upload.wikimedia.org/wikipedia/commons/thumb/c/cb/Circuit_elements.svg/400px-Circuit_elements.svg.pn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78054"/>
          <a:stretch/>
        </p:blipFill>
        <p:spPr bwMode="auto">
          <a:xfrm>
            <a:off x="2694947" y="4627991"/>
            <a:ext cx="696521" cy="4738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http://upload.wikimedia.org/wikipedia/commons/thumb/c/cb/Circuit_elements.svg/400px-Circuit_elements.svg.pn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74785"/>
          <a:stretch/>
        </p:blipFill>
        <p:spPr bwMode="auto">
          <a:xfrm>
            <a:off x="2647422" y="5194640"/>
            <a:ext cx="791570" cy="6186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http://upload.wikimedia.org/wikipedia/commons/thumb/c/cb/Circuit_elements.svg/400px-Circuit_elements.svg.pn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419" b="61114"/>
          <a:stretch/>
        </p:blipFill>
        <p:spPr bwMode="auto">
          <a:xfrm>
            <a:off x="2647422" y="2627193"/>
            <a:ext cx="791570" cy="477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http://upload.wikimedia.org/wikipedia/commons/thumb/c/cb/Circuit_elements.svg/400px-Circuit_elements.svg.pn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8886" b="42759"/>
          <a:stretch/>
        </p:blipFill>
        <p:spPr bwMode="auto">
          <a:xfrm>
            <a:off x="2647422" y="3281057"/>
            <a:ext cx="791570" cy="450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2633775" y="4137619"/>
            <a:ext cx="818865" cy="143302"/>
            <a:chOff x="2281451" y="5959521"/>
            <a:chExt cx="818865" cy="143302"/>
          </a:xfrm>
        </p:grpSpPr>
        <p:cxnSp>
          <p:nvCxnSpPr>
            <p:cNvPr id="12" name="Straight Connector 11"/>
            <p:cNvCxnSpPr/>
            <p:nvPr/>
          </p:nvCxnSpPr>
          <p:spPr>
            <a:xfrm>
              <a:off x="2281451" y="6102823"/>
              <a:ext cx="300250" cy="0"/>
            </a:xfrm>
            <a:prstGeom prst="line">
              <a:avLst/>
            </a:prstGeom>
            <a:solidFill>
              <a:schemeClr val="tx1"/>
            </a:solidFill>
            <a:ln w="3175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2800066" y="6102823"/>
              <a:ext cx="300250" cy="0"/>
            </a:xfrm>
            <a:prstGeom prst="line">
              <a:avLst/>
            </a:prstGeom>
            <a:solidFill>
              <a:schemeClr val="tx1"/>
            </a:solidFill>
            <a:ln w="3175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2581701" y="5959521"/>
              <a:ext cx="218365" cy="143302"/>
            </a:xfrm>
            <a:prstGeom prst="line">
              <a:avLst/>
            </a:prstGeom>
            <a:solidFill>
              <a:schemeClr val="tx1"/>
            </a:solidFill>
            <a:ln w="3175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cxnSp>
      </p:grpSp>
      <p:pic>
        <p:nvPicPr>
          <p:cNvPr id="15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2947" y="1646541"/>
            <a:ext cx="836435" cy="3106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2947" y="2151162"/>
            <a:ext cx="836435" cy="3207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" name="Picture 5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2947" y="2725949"/>
            <a:ext cx="836435" cy="3106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Picture 6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2946" y="1075430"/>
            <a:ext cx="836436" cy="448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" name="Picture 7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2947" y="5688629"/>
            <a:ext cx="836435" cy="3106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Picture 9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2946" y="4709974"/>
            <a:ext cx="836436" cy="3318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Picture 2" descr="http://upload.wikimedia.org/wikipedia/commons/thumb/e/e2/Hydraulic_inductor_model.svg/325px-Hydraulic_inductor_model.svg.pn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rightnessContrast brigh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9630" y="3186096"/>
            <a:ext cx="663104" cy="7304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11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6598" y="3943029"/>
            <a:ext cx="841248" cy="5324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436691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0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47811"/>
          <a:stretch/>
        </p:blipFill>
        <p:spPr bwMode="auto">
          <a:xfrm>
            <a:off x="1634674" y="5114288"/>
            <a:ext cx="750627" cy="500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/>
          <p:nvPr/>
        </p:nvSpPr>
        <p:spPr>
          <a:xfrm rot="5400000">
            <a:off x="2136230" y="211905"/>
            <a:ext cx="498142" cy="1439114"/>
          </a:xfrm>
          <a:prstGeom prst="rect">
            <a:avLst/>
          </a:prstGeom>
          <a:ln w="254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1665744" y="682391"/>
            <a:ext cx="1439114" cy="0"/>
          </a:xfrm>
          <a:prstGeom prst="line">
            <a:avLst/>
          </a:prstGeom>
          <a:ln w="381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1665744" y="1180533"/>
            <a:ext cx="1439114" cy="0"/>
          </a:xfrm>
          <a:prstGeom prst="line">
            <a:avLst/>
          </a:prstGeom>
          <a:ln w="381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Rectangle 5"/>
          <p:cNvSpPr/>
          <p:nvPr/>
        </p:nvSpPr>
        <p:spPr>
          <a:xfrm rot="5400000">
            <a:off x="2136230" y="1044419"/>
            <a:ext cx="498142" cy="1439114"/>
          </a:xfrm>
          <a:prstGeom prst="rect">
            <a:avLst/>
          </a:prstGeom>
          <a:ln w="254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1665744" y="1514905"/>
            <a:ext cx="1439114" cy="0"/>
          </a:xfrm>
          <a:prstGeom prst="line">
            <a:avLst/>
          </a:prstGeom>
          <a:ln w="381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1665744" y="2013047"/>
            <a:ext cx="1439114" cy="0"/>
          </a:xfrm>
          <a:prstGeom prst="line">
            <a:avLst/>
          </a:prstGeom>
          <a:ln w="381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1893"/>
          <a:stretch/>
        </p:blipFill>
        <p:spPr bwMode="auto">
          <a:xfrm rot="10800000">
            <a:off x="2070976" y="1501606"/>
            <a:ext cx="628650" cy="2623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1893"/>
          <a:stretch/>
        </p:blipFill>
        <p:spPr bwMode="auto">
          <a:xfrm>
            <a:off x="2070976" y="1791273"/>
            <a:ext cx="628650" cy="2623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Rectangle 10"/>
          <p:cNvSpPr/>
          <p:nvPr/>
        </p:nvSpPr>
        <p:spPr>
          <a:xfrm rot="5400000">
            <a:off x="2105160" y="1805283"/>
            <a:ext cx="498142" cy="1439114"/>
          </a:xfrm>
          <a:prstGeom prst="rect">
            <a:avLst/>
          </a:prstGeom>
          <a:ln w="254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1634674" y="2275769"/>
            <a:ext cx="1439114" cy="0"/>
          </a:xfrm>
          <a:prstGeom prst="line">
            <a:avLst/>
          </a:prstGeom>
          <a:ln w="381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1634674" y="2773911"/>
            <a:ext cx="1439114" cy="0"/>
          </a:xfrm>
          <a:prstGeom prst="line">
            <a:avLst/>
          </a:prstGeom>
          <a:ln w="381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Right Bracket 13"/>
          <p:cNvSpPr/>
          <p:nvPr/>
        </p:nvSpPr>
        <p:spPr>
          <a:xfrm>
            <a:off x="2213971" y="2275770"/>
            <a:ext cx="464024" cy="498142"/>
          </a:xfrm>
          <a:prstGeom prst="rightBracket">
            <a:avLst>
              <a:gd name="adj" fmla="val 161397"/>
            </a:avLst>
          </a:prstGeom>
          <a:ln w="381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pic>
        <p:nvPicPr>
          <p:cNvPr id="1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9163" y="3363041"/>
            <a:ext cx="1444625" cy="4037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796"/>
          <a:stretch/>
        </p:blipFill>
        <p:spPr bwMode="auto">
          <a:xfrm rot="5400000">
            <a:off x="2148453" y="2944067"/>
            <a:ext cx="393004" cy="4962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Rectangle 16"/>
          <p:cNvSpPr/>
          <p:nvPr/>
        </p:nvSpPr>
        <p:spPr>
          <a:xfrm rot="5400000">
            <a:off x="2390170" y="3880035"/>
            <a:ext cx="498142" cy="850541"/>
          </a:xfrm>
          <a:prstGeom prst="rect">
            <a:avLst/>
          </a:prstGeom>
          <a:ln w="254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18" name="Straight Connector 17"/>
          <p:cNvCxnSpPr/>
          <p:nvPr/>
        </p:nvCxnSpPr>
        <p:spPr>
          <a:xfrm>
            <a:off x="1625398" y="4056235"/>
            <a:ext cx="1439114" cy="0"/>
          </a:xfrm>
          <a:prstGeom prst="line">
            <a:avLst/>
          </a:prstGeom>
          <a:ln w="381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1625398" y="4554377"/>
            <a:ext cx="1439114" cy="0"/>
          </a:xfrm>
          <a:prstGeom prst="line">
            <a:avLst/>
          </a:prstGeom>
          <a:ln w="381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2213970" y="4056235"/>
            <a:ext cx="1" cy="498142"/>
          </a:xfrm>
          <a:prstGeom prst="line">
            <a:avLst/>
          </a:prstGeom>
          <a:ln w="381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endCxn id="17" idx="2"/>
          </p:cNvCxnSpPr>
          <p:nvPr/>
        </p:nvCxnSpPr>
        <p:spPr>
          <a:xfrm>
            <a:off x="1625398" y="4305306"/>
            <a:ext cx="588573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" descr="http://upload.wikimedia.org/wikipedia/commons/thumb/e/e2/Hydraulic_inductor_model.svg/325px-Hydraulic_inductor_model.svg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3163" y="136668"/>
            <a:ext cx="990837" cy="10914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3" name="Straight Connector 22"/>
          <p:cNvCxnSpPr/>
          <p:nvPr/>
        </p:nvCxnSpPr>
        <p:spPr>
          <a:xfrm>
            <a:off x="1625398" y="5116209"/>
            <a:ext cx="1439114" cy="0"/>
          </a:xfrm>
          <a:prstGeom prst="line">
            <a:avLst/>
          </a:prstGeom>
          <a:ln w="381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1625398" y="5614351"/>
            <a:ext cx="1439114" cy="0"/>
          </a:xfrm>
          <a:prstGeom prst="line">
            <a:avLst/>
          </a:prstGeom>
          <a:ln w="381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Oval 24"/>
          <p:cNvSpPr/>
          <p:nvPr/>
        </p:nvSpPr>
        <p:spPr>
          <a:xfrm>
            <a:off x="2119766" y="5116209"/>
            <a:ext cx="502920" cy="502920"/>
          </a:xfrm>
          <a:prstGeom prst="ellipse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6" name="Oval 25"/>
          <p:cNvSpPr/>
          <p:nvPr/>
        </p:nvSpPr>
        <p:spPr>
          <a:xfrm>
            <a:off x="2188346" y="5184789"/>
            <a:ext cx="365760" cy="365760"/>
          </a:xfrm>
          <a:prstGeom prst="ellipse">
            <a:avLst/>
          </a:prstGeom>
          <a:ln w="254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27" name="Straight Connector 26"/>
          <p:cNvCxnSpPr>
            <a:stCxn id="25" idx="0"/>
          </p:cNvCxnSpPr>
          <p:nvPr/>
        </p:nvCxnSpPr>
        <p:spPr>
          <a:xfrm flipV="1">
            <a:off x="2371226" y="4897277"/>
            <a:ext cx="0" cy="218932"/>
          </a:xfrm>
          <a:prstGeom prst="line">
            <a:avLst/>
          </a:prstGeom>
          <a:ln w="635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2340746" y="4897277"/>
            <a:ext cx="251460" cy="0"/>
          </a:xfrm>
          <a:prstGeom prst="line">
            <a:avLst/>
          </a:prstGeom>
          <a:ln w="635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Curved Left Arrow 28"/>
          <p:cNvSpPr/>
          <p:nvPr/>
        </p:nvSpPr>
        <p:spPr>
          <a:xfrm rot="10800000">
            <a:off x="2230836" y="4742132"/>
            <a:ext cx="228237" cy="222330"/>
          </a:xfrm>
          <a:prstGeom prst="curved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30" name="Rectangle 29"/>
          <p:cNvSpPr/>
          <p:nvPr/>
        </p:nvSpPr>
        <p:spPr>
          <a:xfrm rot="5400000">
            <a:off x="2062373" y="5387822"/>
            <a:ext cx="498142" cy="1439114"/>
          </a:xfrm>
          <a:prstGeom prst="rect">
            <a:avLst/>
          </a:prstGeom>
          <a:ln w="254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31" name="Straight Connector 30"/>
          <p:cNvCxnSpPr/>
          <p:nvPr/>
        </p:nvCxnSpPr>
        <p:spPr>
          <a:xfrm>
            <a:off x="1591887" y="5858308"/>
            <a:ext cx="1439114" cy="0"/>
          </a:xfrm>
          <a:prstGeom prst="line">
            <a:avLst/>
          </a:prstGeom>
          <a:ln w="381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1591887" y="6356450"/>
            <a:ext cx="1439114" cy="0"/>
          </a:xfrm>
          <a:prstGeom prst="line">
            <a:avLst/>
          </a:prstGeom>
          <a:ln w="381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2107862" y="5858308"/>
            <a:ext cx="484411" cy="249072"/>
          </a:xfrm>
          <a:prstGeom prst="line">
            <a:avLst/>
          </a:prstGeom>
          <a:ln w="635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/>
        </p:nvSpPr>
        <p:spPr>
          <a:xfrm>
            <a:off x="2104065" y="5803376"/>
            <a:ext cx="164592" cy="164592"/>
          </a:xfrm>
          <a:prstGeom prst="ellipse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pic>
        <p:nvPicPr>
          <p:cNvPr id="3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0288" y="643958"/>
            <a:ext cx="1444625" cy="536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6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0287" y="1355772"/>
            <a:ext cx="1444625" cy="554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7" name="Picture 5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0286" y="2053643"/>
            <a:ext cx="1444625" cy="536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8" name="Picture 6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5658" y="2773911"/>
            <a:ext cx="1444625" cy="774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9" name="Picture 7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5657" y="4007000"/>
            <a:ext cx="1444625" cy="536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" name="Picture 9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5658" y="5885672"/>
            <a:ext cx="1444625" cy="573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" name="Picture 11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5656" y="4659009"/>
            <a:ext cx="1444625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495777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09800" y="1295400"/>
            <a:ext cx="5292531" cy="34733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477692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2971800" y="3291840"/>
                <a:ext cx="3722878" cy="72609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trlPr>
                            <a:rPr lang="en-US" i="1" smtClean="0">
                              <a:solidFill>
                                <a:prstClr val="black"/>
                              </a:solidFill>
                              <a:latin typeface="Cambria Math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i="1" smtClean="0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𝑎</m:t>
                          </m:r>
                        </m:sub>
                        <m:sup>
                          <m:r>
                            <a:rPr lang="en-US" i="1" smtClean="0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𝑏</m:t>
                          </m:r>
                        </m:sup>
                        <m:e>
                          <m:r>
                            <a:rPr lang="en-US" i="1" smtClean="0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𝑓</m:t>
                          </m:r>
                          <m:r>
                            <a:rPr lang="en-US" i="1" smtClean="0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(</m:t>
                          </m:r>
                          <m:r>
                            <a:rPr lang="en-US" i="1" smtClean="0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𝑥</m:t>
                          </m:r>
                          <m:r>
                            <a:rPr lang="en-US" i="1" smtClean="0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)</m:t>
                          </m:r>
                        </m:e>
                      </m:nary>
                      <m:r>
                        <a:rPr lang="en-US" i="1" smtClean="0">
                          <a:solidFill>
                            <a:prstClr val="black"/>
                          </a:solidFill>
                          <a:latin typeface="Cambria Math"/>
                        </a:rPr>
                        <m:t>𝑑𝑥</m:t>
                      </m:r>
                      <m:r>
                        <a:rPr lang="en-US" i="1" smtClean="0">
                          <a:solidFill>
                            <a:prstClr val="black"/>
                          </a:solidFill>
                          <a:latin typeface="Cambria Math"/>
                          <a:ea typeface="Cambria Math"/>
                        </a:rPr>
                        <m:t>≈</m:t>
                      </m:r>
                      <m:d>
                        <m:dPr>
                          <m:ctrlPr>
                            <a:rPr lang="en-US" i="1" smtClean="0">
                              <a:solidFill>
                                <a:prstClr val="black"/>
                              </a:solidFill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en-US" i="1" smtClean="0">
                              <a:solidFill>
                                <a:prstClr val="black"/>
                              </a:solidFill>
                              <a:latin typeface="Cambria Math"/>
                              <a:ea typeface="Cambria Math"/>
                            </a:rPr>
                            <m:t>𝑏</m:t>
                          </m:r>
                          <m:r>
                            <a:rPr lang="en-US" i="1" smtClean="0">
                              <a:solidFill>
                                <a:prstClr val="black"/>
                              </a:solidFill>
                              <a:latin typeface="Cambria Math"/>
                              <a:ea typeface="Cambria Math"/>
                            </a:rPr>
                            <m:t>−</m:t>
                          </m:r>
                          <m:r>
                            <a:rPr lang="en-US" i="1" smtClean="0">
                              <a:solidFill>
                                <a:prstClr val="black"/>
                              </a:solidFill>
                              <a:latin typeface="Cambria Math"/>
                              <a:ea typeface="Cambria Math"/>
                            </a:rPr>
                            <m:t>𝑎</m:t>
                          </m:r>
                        </m:e>
                      </m:d>
                      <m:d>
                        <m:dPr>
                          <m:begChr m:val="["/>
                          <m:endChr m:val="]"/>
                          <m:ctrlPr>
                            <a:rPr lang="en-US" i="1" smtClean="0">
                              <a:solidFill>
                                <a:prstClr val="black"/>
                              </a:solidFill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i="1" smtClean="0">
                                  <a:solidFill>
                                    <a:prstClr val="black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fPr>
                            <m:num>
                              <m:r>
                                <a:rPr lang="en-US" i="1" smtClean="0">
                                  <a:solidFill>
                                    <a:prstClr val="black"/>
                                  </a:solidFill>
                                  <a:latin typeface="Cambria Math"/>
                                  <a:ea typeface="Cambria Math"/>
                                </a:rPr>
                                <m:t>𝑓</m:t>
                              </m:r>
                              <m:d>
                                <m:dPr>
                                  <m:ctrlPr>
                                    <a:rPr lang="en-US" i="1" smtClean="0">
                                      <a:solidFill>
                                        <a:prstClr val="black"/>
                                      </a:solidFill>
                                      <a:latin typeface="Cambria Math"/>
                                      <a:ea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i="1" smtClean="0">
                                      <a:solidFill>
                                        <a:prstClr val="black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𝑎</m:t>
                                  </m:r>
                                </m:e>
                              </m:d>
                              <m:r>
                                <a:rPr lang="en-US" i="1" smtClean="0">
                                  <a:solidFill>
                                    <a:prstClr val="black"/>
                                  </a:solidFill>
                                  <a:latin typeface="Cambria Math"/>
                                  <a:ea typeface="Cambria Math"/>
                                </a:rPr>
                                <m:t>+</m:t>
                              </m:r>
                              <m:r>
                                <a:rPr lang="en-US" i="1" smtClean="0">
                                  <a:solidFill>
                                    <a:prstClr val="black"/>
                                  </a:solidFill>
                                  <a:latin typeface="Cambria Math"/>
                                  <a:ea typeface="Cambria Math"/>
                                </a:rPr>
                                <m:t>𝑓</m:t>
                              </m:r>
                              <m:r>
                                <a:rPr lang="en-US" i="1" smtClean="0">
                                  <a:solidFill>
                                    <a:prstClr val="black"/>
                                  </a:solidFill>
                                  <a:latin typeface="Cambria Math"/>
                                  <a:ea typeface="Cambria Math"/>
                                </a:rPr>
                                <m:t>(</m:t>
                              </m:r>
                              <m:r>
                                <a:rPr lang="en-US" i="1" smtClean="0">
                                  <a:solidFill>
                                    <a:prstClr val="black"/>
                                  </a:solidFill>
                                  <a:latin typeface="Cambria Math"/>
                                  <a:ea typeface="Cambria Math"/>
                                </a:rPr>
                                <m:t>𝑏</m:t>
                              </m:r>
                              <m:r>
                                <a:rPr lang="en-US" i="1" smtClean="0">
                                  <a:solidFill>
                                    <a:prstClr val="black"/>
                                  </a:solidFill>
                                  <a:latin typeface="Cambria Math"/>
                                  <a:ea typeface="Cambria Math"/>
                                </a:rPr>
                                <m:t>)</m:t>
                              </m:r>
                            </m:num>
                            <m:den>
                              <m:r>
                                <a:rPr lang="en-US" i="1" smtClean="0">
                                  <a:solidFill>
                                    <a:prstClr val="black"/>
                                  </a:solidFill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en-US" dirty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71800" y="3291840"/>
                <a:ext cx="3722878" cy="726096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3657600" y="1219200"/>
                <a:ext cx="173804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solidFill>
                            <a:prstClr val="black"/>
                          </a:solidFill>
                          <a:latin typeface="Cambria Math"/>
                        </a:rPr>
                        <m:t>𝐴</m:t>
                      </m:r>
                      <m:r>
                        <a:rPr lang="en-US" i="1">
                          <a:solidFill>
                            <a:prstClr val="black"/>
                          </a:solidFill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US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𝑃</m:t>
                          </m:r>
                        </m:e>
                        <m:sup>
                          <m:r>
                            <a:rPr lang="en-US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−1</m:t>
                          </m:r>
                        </m:sup>
                      </m:sSup>
                      <m:sSup>
                        <m:sSupPr>
                          <m:ctrlPr>
                            <a:rPr lang="en-US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𝐿𝑈𝑄</m:t>
                          </m:r>
                        </m:e>
                        <m:sup>
                          <m:r>
                            <a:rPr lang="en-US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−1</m:t>
                          </m:r>
                        </m:sup>
                      </m:sSup>
                    </m:oMath>
                  </m:oMathPara>
                </a14:m>
                <a:endParaRPr lang="en-US" dirty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57600" y="1219200"/>
                <a:ext cx="1738040" cy="369332"/>
              </a:xfrm>
              <a:prstGeom prst="rect">
                <a:avLst/>
              </a:prstGeom>
              <a:blipFill rotWithShape="1">
                <a:blip r:embed="rId3"/>
                <a:stretch>
                  <a:fillRect b="-819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3492747" y="1980621"/>
                <a:ext cx="2067746" cy="74584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solidFill>
                            <a:prstClr val="black"/>
                          </a:solidFill>
                          <a:latin typeface="Cambria Math"/>
                        </a:rPr>
                        <m:t>𝑉</m:t>
                      </m:r>
                      <m:r>
                        <a:rPr lang="en-US" i="1">
                          <a:solidFill>
                            <a:prstClr val="black"/>
                          </a:solidFill>
                          <a:latin typeface="Cambria Math"/>
                        </a:rPr>
                        <m:t>=</m:t>
                      </m:r>
                      <m:r>
                        <a:rPr lang="en-US" i="1">
                          <a:solidFill>
                            <a:prstClr val="black"/>
                          </a:solidFill>
                          <a:latin typeface="Cambria Math"/>
                        </a:rPr>
                        <m:t>𝐶</m:t>
                      </m:r>
                      <m:nary>
                        <m:naryPr>
                          <m:ctrlPr>
                            <a:rPr lang="en-US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</m:ctrlPr>
                        </m:naryPr>
                        <m:sub>
                          <m:sSub>
                            <m:sSubPr>
                              <m:ctrlPr>
                                <a:rPr lang="en-US" i="1">
                                  <a:solidFill>
                                    <a:prstClr val="black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prstClr val="black"/>
                                  </a:solidFill>
                                  <a:latin typeface="Cambria Math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prstClr val="black"/>
                                  </a:solidFill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</m:sub>
                        <m:sup>
                          <m:r>
                            <a:rPr lang="en-US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𝑡</m:t>
                          </m:r>
                        </m:sup>
                        <m:e>
                          <m:r>
                            <a:rPr lang="en-US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𝑃</m:t>
                          </m:r>
                          <m:r>
                            <a:rPr lang="en-US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 </m:t>
                          </m:r>
                          <m:r>
                            <a:rPr lang="en-US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𝑑𝑡</m:t>
                          </m:r>
                          <m:r>
                            <a:rPr lang="en-US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i="1">
                                  <a:solidFill>
                                    <a:prstClr val="black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prstClr val="black"/>
                                  </a:solidFill>
                                  <a:latin typeface="Cambria Math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prstClr val="black"/>
                                  </a:solidFill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</m:e>
                      </m:nary>
                    </m:oMath>
                  </m:oMathPara>
                </a14:m>
                <a:endParaRPr lang="en-US" dirty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92747" y="1980621"/>
                <a:ext cx="2067746" cy="745845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/>
              <p:cNvSpPr/>
              <p:nvPr/>
            </p:nvSpPr>
            <p:spPr>
              <a:xfrm>
                <a:off x="3581400" y="4572000"/>
                <a:ext cx="1679370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dirty="0" smtClean="0">
                    <a:solidFill>
                      <a:prstClr val="black"/>
                    </a:solidFill>
                  </a:rPr>
                  <a:t>Q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i="1" smtClean="0">
                            <a:solidFill>
                              <a:prstClr val="black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en-US" i="1">
                            <a:solidFill>
                              <a:prstClr val="black"/>
                            </a:solidFill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en-US" i="1">
                        <a:solidFill>
                          <a:prstClr val="black"/>
                        </a:solidFill>
                        <a:latin typeface="Cambria Math"/>
                      </a:rPr>
                      <m:t>=</m:t>
                    </m:r>
                    <m:r>
                      <a:rPr lang="en-US" i="1">
                        <a:solidFill>
                          <a:prstClr val="black"/>
                        </a:solidFill>
                        <a:latin typeface="Cambria Math"/>
                      </a:rPr>
                      <m:t>𝐶</m:t>
                    </m:r>
                    <m:r>
                      <a:rPr lang="en-US" i="1" smtClean="0">
                        <a:solidFill>
                          <a:prstClr val="black"/>
                        </a:solidFill>
                        <a:latin typeface="Cambria Math"/>
                        <a:ea typeface="Cambria Math"/>
                      </a:rPr>
                      <m:t>∙</m:t>
                    </m:r>
                    <m:r>
                      <a:rPr lang="en-US" i="1" smtClean="0">
                        <a:solidFill>
                          <a:prstClr val="black"/>
                        </a:solidFill>
                        <a:latin typeface="Cambria Math"/>
                        <a:ea typeface="Cambria Math"/>
                      </a:rPr>
                      <m:t>𝑉</m:t>
                    </m:r>
                    <m:r>
                      <a:rPr lang="en-US" i="1" smtClean="0">
                        <a:solidFill>
                          <a:prstClr val="black"/>
                        </a:solidFill>
                        <a:latin typeface="Cambria Math"/>
                        <a:ea typeface="Cambria Math"/>
                      </a:rPr>
                      <m:t>(</m:t>
                    </m:r>
                    <m:r>
                      <a:rPr lang="en-US" i="1" smtClean="0">
                        <a:solidFill>
                          <a:prstClr val="black"/>
                        </a:solidFill>
                        <a:latin typeface="Cambria Math"/>
                        <a:ea typeface="Cambria Math"/>
                      </a:rPr>
                      <m:t>𝑡</m:t>
                    </m:r>
                    <m:r>
                      <a:rPr lang="en-US" i="1" smtClean="0">
                        <a:solidFill>
                          <a:prstClr val="black"/>
                        </a:solidFill>
                        <a:latin typeface="Cambria Math"/>
                        <a:ea typeface="Cambria Math"/>
                      </a:rPr>
                      <m:t>)</m:t>
                    </m:r>
                  </m:oMath>
                </a14:m>
                <a:endParaRPr lang="en-US" dirty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81400" y="4572000"/>
                <a:ext cx="1679370" cy="369332"/>
              </a:xfrm>
              <a:prstGeom prst="rect">
                <a:avLst/>
              </a:prstGeom>
              <a:blipFill rotWithShape="1">
                <a:blip r:embed="rId5"/>
                <a:stretch>
                  <a:fillRect l="-3273" t="-8197" r="-727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905159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327"/>
          <a:stretch/>
        </p:blipFill>
        <p:spPr bwMode="auto">
          <a:xfrm>
            <a:off x="1600200" y="2119881"/>
            <a:ext cx="3224227" cy="27813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4427" y="2514600"/>
            <a:ext cx="2856505" cy="18887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Rectangle 13"/>
          <p:cNvSpPr/>
          <p:nvPr/>
        </p:nvSpPr>
        <p:spPr>
          <a:xfrm>
            <a:off x="6096000" y="3886200"/>
            <a:ext cx="1447800" cy="51711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02120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559804" y="1447800"/>
            <a:ext cx="762000" cy="2286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6" name="Straight Connector 5"/>
          <p:cNvCxnSpPr>
            <a:stCxn id="4" idx="3"/>
            <a:endCxn id="7" idx="2"/>
          </p:cNvCxnSpPr>
          <p:nvPr/>
        </p:nvCxnSpPr>
        <p:spPr>
          <a:xfrm>
            <a:off x="3321804" y="1562100"/>
            <a:ext cx="259596" cy="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Oval 6"/>
          <p:cNvSpPr/>
          <p:nvPr/>
        </p:nvSpPr>
        <p:spPr>
          <a:xfrm>
            <a:off x="3581400" y="14859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2133600" y="14859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Oval 11"/>
          <p:cNvSpPr/>
          <p:nvPr/>
        </p:nvSpPr>
        <p:spPr>
          <a:xfrm>
            <a:off x="2133600" y="2904641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 rot="5400000">
            <a:off x="1828800" y="2171700"/>
            <a:ext cx="762000" cy="2286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5" name="Oval 14"/>
          <p:cNvSpPr/>
          <p:nvPr/>
        </p:nvSpPr>
        <p:spPr>
          <a:xfrm>
            <a:off x="5031783" y="14859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6" name="Oval 15"/>
          <p:cNvSpPr/>
          <p:nvPr/>
        </p:nvSpPr>
        <p:spPr>
          <a:xfrm>
            <a:off x="5032429" y="2904641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 rot="5400000">
            <a:off x="4727629" y="2171700"/>
            <a:ext cx="762000" cy="2286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3999855" y="1447800"/>
            <a:ext cx="762000" cy="2286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4" name="Oval 23"/>
          <p:cNvSpPr/>
          <p:nvPr/>
        </p:nvSpPr>
        <p:spPr>
          <a:xfrm>
            <a:off x="3583015" y="2904641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25" name="Straight Connector 24"/>
          <p:cNvCxnSpPr>
            <a:stCxn id="7" idx="6"/>
            <a:endCxn id="19" idx="1"/>
          </p:cNvCxnSpPr>
          <p:nvPr/>
        </p:nvCxnSpPr>
        <p:spPr>
          <a:xfrm>
            <a:off x="3733800" y="1562100"/>
            <a:ext cx="266055" cy="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>
            <a:stCxn id="11" idx="6"/>
            <a:endCxn id="4" idx="1"/>
          </p:cNvCxnSpPr>
          <p:nvPr/>
        </p:nvCxnSpPr>
        <p:spPr>
          <a:xfrm>
            <a:off x="2286000" y="1562100"/>
            <a:ext cx="273804" cy="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>
            <a:stCxn id="19" idx="3"/>
            <a:endCxn id="15" idx="2"/>
          </p:cNvCxnSpPr>
          <p:nvPr/>
        </p:nvCxnSpPr>
        <p:spPr>
          <a:xfrm>
            <a:off x="4761855" y="1562100"/>
            <a:ext cx="269928" cy="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>
            <a:stCxn id="15" idx="4"/>
            <a:endCxn id="17" idx="1"/>
          </p:cNvCxnSpPr>
          <p:nvPr/>
        </p:nvCxnSpPr>
        <p:spPr>
          <a:xfrm>
            <a:off x="5107983" y="1638300"/>
            <a:ext cx="646" cy="26670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>
            <a:stCxn id="17" idx="3"/>
            <a:endCxn id="16" idx="0"/>
          </p:cNvCxnSpPr>
          <p:nvPr/>
        </p:nvCxnSpPr>
        <p:spPr>
          <a:xfrm>
            <a:off x="5108629" y="2667000"/>
            <a:ext cx="0" cy="237641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>
            <a:stCxn id="16" idx="2"/>
            <a:endCxn id="24" idx="6"/>
          </p:cNvCxnSpPr>
          <p:nvPr/>
        </p:nvCxnSpPr>
        <p:spPr>
          <a:xfrm flipH="1">
            <a:off x="3735415" y="2980841"/>
            <a:ext cx="1297014" cy="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>
            <a:stCxn id="24" idx="2"/>
            <a:endCxn id="12" idx="6"/>
          </p:cNvCxnSpPr>
          <p:nvPr/>
        </p:nvCxnSpPr>
        <p:spPr>
          <a:xfrm flipH="1">
            <a:off x="2286000" y="2980841"/>
            <a:ext cx="1297015" cy="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>
            <a:stCxn id="14" idx="3"/>
            <a:endCxn id="12" idx="0"/>
          </p:cNvCxnSpPr>
          <p:nvPr/>
        </p:nvCxnSpPr>
        <p:spPr>
          <a:xfrm>
            <a:off x="2209800" y="2667000"/>
            <a:ext cx="0" cy="237641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>
            <a:stCxn id="11" idx="4"/>
            <a:endCxn id="14" idx="1"/>
          </p:cNvCxnSpPr>
          <p:nvPr/>
        </p:nvCxnSpPr>
        <p:spPr>
          <a:xfrm>
            <a:off x="2209800" y="1638300"/>
            <a:ext cx="0" cy="26670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Rectangle 53"/>
          <p:cNvSpPr/>
          <p:nvPr/>
        </p:nvSpPr>
        <p:spPr>
          <a:xfrm rot="5400000">
            <a:off x="3278215" y="2171700"/>
            <a:ext cx="762000" cy="2286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55" name="Straight Connector 54"/>
          <p:cNvCxnSpPr>
            <a:endCxn id="54" idx="1"/>
          </p:cNvCxnSpPr>
          <p:nvPr/>
        </p:nvCxnSpPr>
        <p:spPr>
          <a:xfrm>
            <a:off x="3658569" y="1638300"/>
            <a:ext cx="646" cy="26670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>
            <a:stCxn id="54" idx="3"/>
          </p:cNvCxnSpPr>
          <p:nvPr/>
        </p:nvCxnSpPr>
        <p:spPr>
          <a:xfrm>
            <a:off x="3659215" y="2667000"/>
            <a:ext cx="0" cy="237641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Rectangle 56"/>
          <p:cNvSpPr/>
          <p:nvPr/>
        </p:nvSpPr>
        <p:spPr>
          <a:xfrm>
            <a:off x="5715000" y="1675108"/>
            <a:ext cx="1523677" cy="12192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b="1" dirty="0" smtClean="0">
                <a:solidFill>
                  <a:prstClr val="black"/>
                </a:solidFill>
              </a:rPr>
              <a:t>Legend:</a:t>
            </a:r>
          </a:p>
          <a:p>
            <a:pPr indent="457200"/>
            <a:r>
              <a:rPr lang="en-US" dirty="0" smtClean="0">
                <a:solidFill>
                  <a:prstClr val="black"/>
                </a:solidFill>
              </a:rPr>
              <a:t>Node</a:t>
            </a:r>
          </a:p>
          <a:p>
            <a:pPr indent="457200"/>
            <a:r>
              <a:rPr lang="en-US" dirty="0" smtClean="0">
                <a:solidFill>
                  <a:prstClr val="black"/>
                </a:solidFill>
              </a:rPr>
              <a:t>Path</a:t>
            </a:r>
          </a:p>
          <a:p>
            <a:pPr indent="457200"/>
            <a:r>
              <a:rPr lang="en-US" dirty="0" smtClean="0">
                <a:solidFill>
                  <a:prstClr val="black"/>
                </a:solidFill>
              </a:rPr>
              <a:t>Element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0" name="Oval 59"/>
          <p:cNvSpPr/>
          <p:nvPr/>
        </p:nvSpPr>
        <p:spPr>
          <a:xfrm>
            <a:off x="5931654" y="2056108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61" name="Straight Connector 60"/>
          <p:cNvCxnSpPr/>
          <p:nvPr/>
        </p:nvCxnSpPr>
        <p:spPr>
          <a:xfrm flipH="1">
            <a:off x="5939403" y="2391904"/>
            <a:ext cx="153692" cy="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Rectangle 64"/>
          <p:cNvSpPr/>
          <p:nvPr/>
        </p:nvSpPr>
        <p:spPr>
          <a:xfrm>
            <a:off x="5900658" y="2598547"/>
            <a:ext cx="228600" cy="1524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39877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BioGears Team PPT Template_2014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6381</TotalTime>
  <Words>189</Words>
  <Application>Microsoft Office PowerPoint</Application>
  <PresentationFormat>On-screen Show (4:3)</PresentationFormat>
  <Paragraphs>61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1" baseType="lpstr">
      <vt:lpstr>Office Theme</vt:lpstr>
      <vt:lpstr>BioGears Team PPT Template_2014</vt:lpstr>
      <vt:lpstr>ValidationComprehensive1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Jeff Webb  ARA/SED</dc:creator>
  <cp:lastModifiedBy>Jeff Webb  ARA/SED</cp:lastModifiedBy>
  <cp:revision>210</cp:revision>
  <cp:lastPrinted>2014-09-04T18:48:26Z</cp:lastPrinted>
  <dcterms:created xsi:type="dcterms:W3CDTF">2014-09-02T19:13:20Z</dcterms:created>
  <dcterms:modified xsi:type="dcterms:W3CDTF">2017-03-06T18:22:20Z</dcterms:modified>
</cp:coreProperties>
</file>