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</p:sldMasterIdLst>
  <p:notesMasterIdLst>
    <p:notesMasterId r:id="rId6"/>
  </p:notesMasterIdLst>
  <p:sldIdLst>
    <p:sldId id="266" r:id="rId3"/>
    <p:sldId id="269" r:id="rId4"/>
    <p:sldId id="271" r:id="rId5"/>
  </p:sldIdLst>
  <p:sldSz cx="9144000" cy="6858000" type="screen4x3"/>
  <p:notesSz cx="6996113" cy="92821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C80"/>
    <a:srgbClr val="FFEB9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2" autoAdjust="0"/>
    <p:restoredTop sz="94664" autoAdjust="0"/>
  </p:normalViewPr>
  <p:slideViewPr>
    <p:cSldViewPr>
      <p:cViewPr varScale="1">
        <p:scale>
          <a:sx n="123" d="100"/>
          <a:sy n="123" d="100"/>
        </p:scale>
        <p:origin x="-1248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6240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B126BB8-5932-4ACC-8CD5-328D9DA138C9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79513" y="696913"/>
            <a:ext cx="4638675" cy="3479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0088" y="4408488"/>
            <a:ext cx="5595937" cy="41767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6240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EE9A71-B8D6-467E-9737-A447651972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6920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164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664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0465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410098" y="4547070"/>
            <a:ext cx="2337798" cy="583374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  <a:latin typeface="Arial"/>
                <a:cs typeface="Aria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date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-8466" y="0"/>
            <a:ext cx="9178882" cy="2167467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Rectangle 7"/>
          <p:cNvSpPr/>
          <p:nvPr userDrawn="1"/>
        </p:nvSpPr>
        <p:spPr>
          <a:xfrm>
            <a:off x="0" y="2167468"/>
            <a:ext cx="9180577" cy="255236"/>
          </a:xfrm>
          <a:prstGeom prst="rect">
            <a:avLst/>
          </a:prstGeom>
          <a:solidFill>
            <a:srgbClr val="4BB04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Title Placeholder 11"/>
          <p:cNvSpPr>
            <a:spLocks noGrp="1"/>
          </p:cNvSpPr>
          <p:nvPr>
            <p:ph type="title" hasCustomPrompt="1"/>
          </p:nvPr>
        </p:nvSpPr>
        <p:spPr>
          <a:xfrm>
            <a:off x="1371600" y="3707448"/>
            <a:ext cx="6637867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sz="3200"/>
            </a:lvl1pPr>
          </a:lstStyle>
          <a:p>
            <a:r>
              <a:rPr lang="en-US" dirty="0" smtClean="0"/>
              <a:t>Click to edit title</a:t>
            </a:r>
            <a:endParaRPr lang="en-US" dirty="0"/>
          </a:p>
        </p:txBody>
      </p:sp>
      <p:pic>
        <p:nvPicPr>
          <p:cNvPr id="2" name="Picture 1" descr="biogears_WTlogov02.png"/>
          <p:cNvPicPr>
            <a:picLocks noChangeAspect="1"/>
          </p:cNvPicPr>
          <p:nvPr userDrawn="1"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9700" y="1111775"/>
            <a:ext cx="5747896" cy="12855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2257988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3798" y="1403772"/>
            <a:ext cx="8671971" cy="4789239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40812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652375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2981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090" y="1535113"/>
            <a:ext cx="433029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090" y="2174875"/>
            <a:ext cx="433029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32770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32770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149937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583600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74403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8730"/>
            <a:ext cx="3008313" cy="933761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768730"/>
            <a:ext cx="5111750" cy="5624825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702492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454585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4956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578753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929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589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26632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27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920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57822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355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image" Target="../media/image2.png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16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9AFD63-10BD-4598-9E1E-9FFECB76D2D7}" type="datetimeFigureOut">
              <a:rPr lang="en-US" smtClean="0"/>
              <a:t>12/2/2016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432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-1" y="6487054"/>
            <a:ext cx="9160933" cy="381000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24" name="Rectangle 7"/>
          <p:cNvSpPr>
            <a:spLocks noChangeArrowheads="1"/>
          </p:cNvSpPr>
          <p:nvPr/>
        </p:nvSpPr>
        <p:spPr bwMode="auto">
          <a:xfrm rot="16200000">
            <a:off x="7945439" y="4993213"/>
            <a:ext cx="22733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Copyright </a:t>
            </a:r>
            <a:r>
              <a:rPr lang="en-US" sz="600" dirty="0" smtClean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2014. </a:t>
            </a: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All rights reserved. Applied </a:t>
            </a:r>
            <a:r>
              <a:rPr lang="en-US" sz="600" dirty="0" err="1" smtClean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ReArch</a:t>
            </a:r>
            <a:r>
              <a:rPr lang="en-US" sz="600" dirty="0" smtClean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 </a:t>
            </a: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Associates, Inc.</a:t>
            </a:r>
          </a:p>
        </p:txBody>
      </p:sp>
      <p:sp>
        <p:nvSpPr>
          <p:cNvPr id="25" name="Rectangle 34"/>
          <p:cNvSpPr>
            <a:spLocks noChangeArrowheads="1"/>
          </p:cNvSpPr>
          <p:nvPr/>
        </p:nvSpPr>
        <p:spPr bwMode="auto">
          <a:xfrm>
            <a:off x="0" y="6468004"/>
            <a:ext cx="9144000" cy="17462"/>
          </a:xfrm>
          <a:prstGeom prst="rect">
            <a:avLst/>
          </a:prstGeom>
          <a:solidFill>
            <a:srgbClr val="4BB04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  <a:latin typeface="Arial" pitchFamily="-108" charset="0"/>
              <a:ea typeface="ＭＳ Ｐゴシック" pitchFamily="-106" charset="-128"/>
              <a:cs typeface="ＭＳ Ｐゴシック" pitchFamily="-106" charset="-128"/>
            </a:endParaRPr>
          </a:p>
        </p:txBody>
      </p:sp>
      <p:sp>
        <p:nvSpPr>
          <p:cNvPr id="26" name="Text Placeholder 9"/>
          <p:cNvSpPr>
            <a:spLocks noGrp="1"/>
          </p:cNvSpPr>
          <p:nvPr>
            <p:ph type="body" idx="1"/>
          </p:nvPr>
        </p:nvSpPr>
        <p:spPr>
          <a:xfrm>
            <a:off x="183444" y="1397000"/>
            <a:ext cx="8760356" cy="48683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8" name="Rectangle 27"/>
          <p:cNvSpPr/>
          <p:nvPr/>
        </p:nvSpPr>
        <p:spPr>
          <a:xfrm>
            <a:off x="-8467" y="1"/>
            <a:ext cx="9171433" cy="510556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pic>
        <p:nvPicPr>
          <p:cNvPr id="30" name="Picture 29" descr="ARA_Logo_white_2010.png"/>
          <p:cNvPicPr>
            <a:picLocks noChangeAspect="1"/>
          </p:cNvPicPr>
          <p:nvPr/>
        </p:nvPicPr>
        <p:blipFill>
          <a:blip r:embed="rId11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94351" y="6503986"/>
            <a:ext cx="892588" cy="342159"/>
          </a:xfrm>
          <a:prstGeom prst="rect">
            <a:avLst/>
          </a:prstGeom>
        </p:spPr>
      </p:pic>
      <p:sp>
        <p:nvSpPr>
          <p:cNvPr id="10" name="Rectangle 12"/>
          <p:cNvSpPr>
            <a:spLocks noChangeArrowheads="1"/>
          </p:cNvSpPr>
          <p:nvPr/>
        </p:nvSpPr>
        <p:spPr bwMode="auto">
          <a:xfrm>
            <a:off x="183444" y="6548438"/>
            <a:ext cx="3048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fld id="{6EDD5FD9-64F1-4545-B9DF-61B5A2906508}" type="slidenum">
              <a:rPr lang="en-US" sz="1000">
                <a:solidFill>
                  <a:prstClr val="white"/>
                </a:solidFill>
                <a:ea typeface="Calibri" pitchFamily="-111" charset="0"/>
                <a:cs typeface="Calibri" pitchFamily="-111" charset="0"/>
              </a:rPr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 sz="1000" dirty="0">
              <a:solidFill>
                <a:prstClr val="white"/>
              </a:solidFill>
              <a:ea typeface="Calibri" pitchFamily="-111" charset="0"/>
              <a:cs typeface="Calibri" pitchFamily="-111" charset="0"/>
            </a:endParaRPr>
          </a:p>
        </p:txBody>
      </p:sp>
      <p:pic>
        <p:nvPicPr>
          <p:cNvPr id="11" name="Picture 10" descr="biogears_WTlogov02.png"/>
          <p:cNvPicPr>
            <a:picLocks noChangeAspect="1"/>
          </p:cNvPicPr>
          <p:nvPr/>
        </p:nvPicPr>
        <p:blipFill>
          <a:blip r:embed="rId1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38102"/>
            <a:ext cx="2057400" cy="4601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76972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</p:sldLayoutIdLst>
  <p:txStyles>
    <p:titleStyle>
      <a:lvl1pPr algn="ctr" defTabSz="457200" rtl="0" eaLnBrk="1" latinLnBrk="0" hangingPunct="1">
        <a:spcBef>
          <a:spcPct val="0"/>
        </a:spcBef>
        <a:buNone/>
        <a:defRPr sz="2800" b="1" kern="1200">
          <a:solidFill>
            <a:srgbClr val="001F4B"/>
          </a:solidFill>
          <a:latin typeface="Arial"/>
          <a:ea typeface="+mj-ea"/>
          <a:cs typeface="Arial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rgbClr val="001F4B"/>
          </a:solidFill>
          <a:latin typeface="Arial"/>
          <a:ea typeface="+mn-ea"/>
          <a:cs typeface="Arial"/>
        </a:defRPr>
      </a:lvl1pPr>
      <a:lvl2pPr marL="800100" indent="-3429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rgbClr val="001F4B"/>
          </a:solidFill>
          <a:latin typeface="Arial"/>
          <a:ea typeface="+mn-ea"/>
          <a:cs typeface="Arial"/>
        </a:defRPr>
      </a:lvl2pPr>
      <a:lvl3pPr marL="1200150" indent="-285750" algn="l" defTabSz="457200" rtl="0" eaLnBrk="1" latinLnBrk="0" hangingPunct="1">
        <a:spcBef>
          <a:spcPct val="20000"/>
        </a:spcBef>
        <a:buFont typeface="Arial"/>
        <a:buChar char="•"/>
        <a:defRPr sz="1800" kern="1200">
          <a:solidFill>
            <a:srgbClr val="001F4B"/>
          </a:solidFill>
          <a:latin typeface="Arial"/>
          <a:ea typeface="+mn-ea"/>
          <a:cs typeface="Arial"/>
        </a:defRPr>
      </a:lvl3pPr>
      <a:lvl4pPr marL="16573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4pPr>
      <a:lvl5pPr marL="21145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Down Arrow 17"/>
          <p:cNvSpPr/>
          <p:nvPr/>
        </p:nvSpPr>
        <p:spPr>
          <a:xfrm rot="16200000">
            <a:off x="2690379" y="1957820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609600" y="1891259"/>
            <a:ext cx="1981199" cy="192876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 smtClean="0">
                <a:solidFill>
                  <a:prstClr val="white"/>
                </a:solidFill>
              </a:rPr>
              <a:t>Preprocess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 err="1" smtClean="0"/>
              <a:t>CalculateCyclePhase</a:t>
            </a:r>
            <a:endParaRPr lang="en-US" sz="1050" dirty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 err="1" smtClean="0"/>
              <a:t>CalculateSourceStatus</a:t>
            </a:r>
            <a:endParaRPr lang="en-US" sz="1050" dirty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 err="1" smtClean="0"/>
              <a:t>SetConnection</a:t>
            </a:r>
            <a:endParaRPr lang="en-US" sz="1050" dirty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 err="1" smtClean="0"/>
              <a:t>CalculateValveResistances</a:t>
            </a:r>
            <a:endParaRPr lang="en-US" sz="1050" dirty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 err="1" smtClean="0"/>
              <a:t>CalculateEquipmentLeak</a:t>
            </a:r>
            <a:endParaRPr lang="en-US" sz="1050" dirty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 err="1" smtClean="0"/>
              <a:t>CalculateVentilator</a:t>
            </a:r>
            <a:endParaRPr lang="en-US" sz="1050" dirty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 err="1" smtClean="0"/>
              <a:t>CalculateGasSource</a:t>
            </a:r>
            <a:endParaRPr lang="en-US" sz="1050" dirty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 err="1" smtClean="0"/>
              <a:t>CheckReliefValve</a:t>
            </a:r>
            <a:endParaRPr lang="en-US" sz="1050" dirty="0"/>
          </a:p>
        </p:txBody>
      </p:sp>
      <p:sp>
        <p:nvSpPr>
          <p:cNvPr id="26" name="Rounded Rectangle 25"/>
          <p:cNvSpPr/>
          <p:nvPr/>
        </p:nvSpPr>
        <p:spPr>
          <a:xfrm>
            <a:off x="3298410" y="1905000"/>
            <a:ext cx="2492789" cy="60959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 smtClean="0">
                <a:solidFill>
                  <a:prstClr val="white"/>
                </a:solidFill>
              </a:rPr>
              <a:t>Process</a:t>
            </a:r>
          </a:p>
          <a:p>
            <a:pPr marL="119063" indent="-119063">
              <a:buFont typeface="Arial" pitchFamily="34" charset="0"/>
              <a:buChar char="•"/>
            </a:pPr>
            <a:r>
              <a:rPr lang="en-US" sz="1050" i="1" dirty="0" smtClean="0"/>
              <a:t>Combined Circuit Solved by Respiratory</a:t>
            </a:r>
          </a:p>
          <a:p>
            <a:pPr marL="119063" indent="-119063">
              <a:buFont typeface="Arial" pitchFamily="34" charset="0"/>
              <a:buChar char="•"/>
            </a:pPr>
            <a:r>
              <a:rPr lang="en-US" sz="1050" dirty="0" err="1" smtClean="0"/>
              <a:t>CalculateScrubber</a:t>
            </a:r>
            <a:endParaRPr lang="en-US" sz="1050" dirty="0">
              <a:solidFill>
                <a:prstClr val="white"/>
              </a:solidFill>
            </a:endParaRPr>
          </a:p>
        </p:txBody>
      </p:sp>
      <p:sp>
        <p:nvSpPr>
          <p:cNvPr id="27" name="Rounded Rectangle 26"/>
          <p:cNvSpPr/>
          <p:nvPr/>
        </p:nvSpPr>
        <p:spPr>
          <a:xfrm>
            <a:off x="3298410" y="3215119"/>
            <a:ext cx="2492789" cy="60490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 err="1" smtClean="0">
                <a:solidFill>
                  <a:prstClr val="white"/>
                </a:solidFill>
              </a:rPr>
              <a:t>PostProcess</a:t>
            </a:r>
            <a:endParaRPr lang="en-US" sz="1050" b="1" u="sng" dirty="0" smtClean="0">
              <a:solidFill>
                <a:prstClr val="white"/>
              </a:solidFill>
            </a:endParaRPr>
          </a:p>
          <a:p>
            <a:pPr marL="119063" indent="-119063">
              <a:buFont typeface="Arial" pitchFamily="34" charset="0"/>
              <a:buChar char="•"/>
            </a:pPr>
            <a:r>
              <a:rPr lang="en-US" sz="1050" i="1" dirty="0" smtClean="0"/>
              <a:t>Combined Circuit Time Advanced by Respiratory</a:t>
            </a:r>
          </a:p>
        </p:txBody>
      </p:sp>
      <p:sp>
        <p:nvSpPr>
          <p:cNvPr id="13" name="Down Arrow 12"/>
          <p:cNvSpPr/>
          <p:nvPr/>
        </p:nvSpPr>
        <p:spPr>
          <a:xfrm rot="5400000">
            <a:off x="2690379" y="3250874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4" name="Down Arrow 13"/>
          <p:cNvSpPr/>
          <p:nvPr/>
        </p:nvSpPr>
        <p:spPr>
          <a:xfrm>
            <a:off x="4328679" y="2590800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83588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073968" y="914400"/>
            <a:ext cx="2507432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>
                <a:solidFill>
                  <a:prstClr val="white"/>
                </a:solidFill>
              </a:rPr>
              <a:t>Inspiration Phase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>
                <a:solidFill>
                  <a:prstClr val="white"/>
                </a:solidFill>
              </a:rPr>
              <a:t>Constant ventilator pressure applied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>
                <a:solidFill>
                  <a:prstClr val="white"/>
                </a:solidFill>
              </a:rPr>
              <a:t>Inhalation valve opened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>
                <a:solidFill>
                  <a:prstClr val="white"/>
                </a:solidFill>
              </a:rPr>
              <a:t>Exhalation valve closed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350567" y="914400"/>
            <a:ext cx="2507432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>
                <a:solidFill>
                  <a:prstClr val="white"/>
                </a:solidFill>
              </a:rPr>
              <a:t>Inspiration To Expiration Transition Phase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>
                <a:solidFill>
                  <a:prstClr val="white"/>
                </a:solidFill>
              </a:rPr>
              <a:t>Transition when inspiration time is achieved (via I:E Ratio)</a:t>
            </a:r>
          </a:p>
        </p:txBody>
      </p:sp>
      <p:sp>
        <p:nvSpPr>
          <p:cNvPr id="12" name="Rectangle 11"/>
          <p:cNvSpPr/>
          <p:nvPr/>
        </p:nvSpPr>
        <p:spPr>
          <a:xfrm>
            <a:off x="4343400" y="2514600"/>
            <a:ext cx="2522648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>
                <a:solidFill>
                  <a:prstClr val="white"/>
                </a:solidFill>
              </a:rPr>
              <a:t>Expiration Phase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>
                <a:solidFill>
                  <a:prstClr val="white"/>
                </a:solidFill>
              </a:rPr>
              <a:t>Set ventilator pressure to positive end expired pressure (PEEP)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>
                <a:solidFill>
                  <a:prstClr val="white"/>
                </a:solidFill>
              </a:rPr>
              <a:t>Inhalation valve closed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>
                <a:solidFill>
                  <a:prstClr val="white"/>
                </a:solidFill>
              </a:rPr>
              <a:t>Exhalation valve opened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066801" y="2514600"/>
            <a:ext cx="2522648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50" b="1" u="sng" dirty="0">
                <a:solidFill>
                  <a:prstClr val="white"/>
                </a:solidFill>
              </a:rPr>
              <a:t>Expiration To Inspiration Transition Phase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050" dirty="0">
                <a:solidFill>
                  <a:prstClr val="white"/>
                </a:solidFill>
              </a:rPr>
              <a:t>Transition when total cycle time is achieved (via Respiratory Rate Setting</a:t>
            </a:r>
            <a:r>
              <a:rPr lang="en-US" sz="1050" b="1" u="sng" dirty="0">
                <a:solidFill>
                  <a:prstClr val="white"/>
                </a:solidFill>
              </a:rPr>
              <a:t>)</a:t>
            </a:r>
          </a:p>
        </p:txBody>
      </p:sp>
      <p:sp>
        <p:nvSpPr>
          <p:cNvPr id="15" name="Down Arrow 14"/>
          <p:cNvSpPr/>
          <p:nvPr/>
        </p:nvSpPr>
        <p:spPr>
          <a:xfrm rot="16200000">
            <a:off x="3733932" y="1104900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6" name="Down Arrow 15"/>
          <p:cNvSpPr/>
          <p:nvPr/>
        </p:nvSpPr>
        <p:spPr>
          <a:xfrm>
            <a:off x="5361404" y="1906806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7" name="Down Arrow 16"/>
          <p:cNvSpPr/>
          <p:nvPr/>
        </p:nvSpPr>
        <p:spPr>
          <a:xfrm rot="5400000">
            <a:off x="3721663" y="2704587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8" name="Down Arrow 17"/>
          <p:cNvSpPr/>
          <p:nvPr/>
        </p:nvSpPr>
        <p:spPr>
          <a:xfrm rot="10800000">
            <a:off x="2084805" y="1905000"/>
            <a:ext cx="486640" cy="533400"/>
          </a:xfrm>
          <a:prstGeom prst="down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486265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onut 6"/>
          <p:cNvSpPr/>
          <p:nvPr/>
        </p:nvSpPr>
        <p:spPr>
          <a:xfrm>
            <a:off x="1981200" y="1752600"/>
            <a:ext cx="4419600" cy="1905000"/>
          </a:xfrm>
          <a:prstGeom prst="donut">
            <a:avLst>
              <a:gd name="adj" fmla="val 13879"/>
            </a:avLst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black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5762974" y="2438400"/>
            <a:ext cx="790226" cy="5334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029200" y="3428999"/>
            <a:ext cx="228600" cy="108516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4" name="Bent-Up Arrow 13"/>
          <p:cNvSpPr/>
          <p:nvPr/>
        </p:nvSpPr>
        <p:spPr>
          <a:xfrm>
            <a:off x="5259309" y="2971800"/>
            <a:ext cx="2819400" cy="1219200"/>
          </a:xfrm>
          <a:prstGeom prst="bentUpArrow">
            <a:avLst>
              <a:gd name="adj1" fmla="val 19682"/>
              <a:gd name="adj2" fmla="val 25000"/>
              <a:gd name="adj3" fmla="val 11681"/>
            </a:avLst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7162800" y="2355410"/>
            <a:ext cx="1143000" cy="9906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Ventilator</a:t>
            </a:r>
          </a:p>
        </p:txBody>
      </p:sp>
      <p:sp>
        <p:nvSpPr>
          <p:cNvPr id="18" name="Chevron 17"/>
          <p:cNvSpPr/>
          <p:nvPr/>
        </p:nvSpPr>
        <p:spPr>
          <a:xfrm>
            <a:off x="3828861" y="3384412"/>
            <a:ext cx="228600" cy="266700"/>
          </a:xfrm>
          <a:prstGeom prst="chevron">
            <a:avLst/>
          </a:prstGeom>
          <a:ln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black"/>
              </a:solidFill>
            </a:endParaRPr>
          </a:p>
        </p:txBody>
      </p:sp>
      <p:sp>
        <p:nvSpPr>
          <p:cNvPr id="16" name="Round Single Corner Rectangle 15"/>
          <p:cNvSpPr/>
          <p:nvPr/>
        </p:nvSpPr>
        <p:spPr>
          <a:xfrm>
            <a:off x="1600200" y="2590800"/>
            <a:ext cx="533400" cy="259910"/>
          </a:xfrm>
          <a:prstGeom prst="round1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3" name="Chevron 22"/>
          <p:cNvSpPr/>
          <p:nvPr/>
        </p:nvSpPr>
        <p:spPr>
          <a:xfrm flipH="1">
            <a:off x="3981261" y="1752600"/>
            <a:ext cx="247461" cy="266700"/>
          </a:xfrm>
          <a:prstGeom prst="chevron">
            <a:avLst/>
          </a:prstGeom>
          <a:ln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black"/>
              </a:solidFill>
            </a:endParaRPr>
          </a:p>
        </p:txBody>
      </p:sp>
      <p:cxnSp>
        <p:nvCxnSpPr>
          <p:cNvPr id="26" name="Straight Connector 25"/>
          <p:cNvCxnSpPr/>
          <p:nvPr/>
        </p:nvCxnSpPr>
        <p:spPr>
          <a:xfrm>
            <a:off x="2362200" y="1295400"/>
            <a:ext cx="457200" cy="59055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1764889" y="770914"/>
            <a:ext cx="119462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Inspiratory</a:t>
            </a:r>
          </a:p>
          <a:p>
            <a:r>
              <a:rPr lang="en-US" dirty="0" smtClean="0">
                <a:solidFill>
                  <a:prstClr val="black"/>
                </a:solidFill>
              </a:rPr>
              <a:t>Limb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38" name="Left Arrow 37"/>
          <p:cNvSpPr/>
          <p:nvPr/>
        </p:nvSpPr>
        <p:spPr>
          <a:xfrm rot="19000874">
            <a:off x="5283605" y="1623625"/>
            <a:ext cx="633700" cy="472816"/>
          </a:xfrm>
          <a:prstGeom prst="leftArrow">
            <a:avLst>
              <a:gd name="adj1" fmla="val 50000"/>
              <a:gd name="adj2" fmla="val 8194"/>
            </a:avLst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5698454" y="917138"/>
            <a:ext cx="60824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Gas </a:t>
            </a:r>
          </a:p>
          <a:p>
            <a:r>
              <a:rPr lang="en-US" dirty="0" smtClean="0">
                <a:solidFill>
                  <a:prstClr val="black"/>
                </a:solidFill>
              </a:rPr>
              <a:t>Inlet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1600200" y="3925669"/>
            <a:ext cx="113691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Expiratory</a:t>
            </a:r>
          </a:p>
          <a:p>
            <a:r>
              <a:rPr lang="en-US" dirty="0" smtClean="0">
                <a:solidFill>
                  <a:prstClr val="black"/>
                </a:solidFill>
              </a:rPr>
              <a:t>Limb</a:t>
            </a:r>
            <a:endParaRPr lang="en-US" dirty="0">
              <a:solidFill>
                <a:prstClr val="black"/>
              </a:solidFill>
            </a:endParaRPr>
          </a:p>
        </p:txBody>
      </p:sp>
      <p:cxnSp>
        <p:nvCxnSpPr>
          <p:cNvPr id="42" name="Straight Connector 41"/>
          <p:cNvCxnSpPr/>
          <p:nvPr/>
        </p:nvCxnSpPr>
        <p:spPr>
          <a:xfrm flipH="1">
            <a:off x="2349911" y="3429000"/>
            <a:ext cx="240889" cy="496669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1066800" y="3372982"/>
            <a:ext cx="8707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Y-Piece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6483386" y="1832114"/>
            <a:ext cx="10294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Scrubber</a:t>
            </a:r>
            <a:endParaRPr lang="en-US" dirty="0">
              <a:solidFill>
                <a:prstClr val="black"/>
              </a:solidFill>
            </a:endParaRPr>
          </a:p>
        </p:txBody>
      </p:sp>
      <p:cxnSp>
        <p:nvCxnSpPr>
          <p:cNvPr id="47" name="Straight Connector 46"/>
          <p:cNvCxnSpPr/>
          <p:nvPr/>
        </p:nvCxnSpPr>
        <p:spPr>
          <a:xfrm flipH="1">
            <a:off x="6477000" y="2143408"/>
            <a:ext cx="419696" cy="212002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49"/>
          <p:cNvSpPr/>
          <p:nvPr/>
        </p:nvSpPr>
        <p:spPr>
          <a:xfrm>
            <a:off x="4800600" y="4191000"/>
            <a:ext cx="342900" cy="1524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52" name="Straight Connector 51"/>
          <p:cNvCxnSpPr>
            <a:stCxn id="55" idx="0"/>
          </p:cNvCxnSpPr>
          <p:nvPr/>
        </p:nvCxnSpPr>
        <p:spPr>
          <a:xfrm flipV="1">
            <a:off x="4324997" y="4343400"/>
            <a:ext cx="399403" cy="461665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/>
          <p:cNvCxnSpPr/>
          <p:nvPr/>
        </p:nvCxnSpPr>
        <p:spPr>
          <a:xfrm>
            <a:off x="4800600" y="4073576"/>
            <a:ext cx="0" cy="399364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TextBox 54"/>
          <p:cNvSpPr txBox="1"/>
          <p:nvPr/>
        </p:nvSpPr>
        <p:spPr>
          <a:xfrm>
            <a:off x="3943161" y="4805065"/>
            <a:ext cx="76367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Relief </a:t>
            </a:r>
          </a:p>
          <a:p>
            <a:r>
              <a:rPr lang="en-US" dirty="0" smtClean="0">
                <a:solidFill>
                  <a:prstClr val="black"/>
                </a:solidFill>
              </a:rPr>
              <a:t>Valve</a:t>
            </a:r>
            <a:endParaRPr lang="en-US" dirty="0">
              <a:solidFill>
                <a:prstClr val="black"/>
              </a:solidFill>
            </a:endParaRPr>
          </a:p>
        </p:txBody>
      </p:sp>
      <p:cxnSp>
        <p:nvCxnSpPr>
          <p:cNvPr id="74" name="Straight Connector 73"/>
          <p:cNvCxnSpPr>
            <a:stCxn id="44" idx="0"/>
          </p:cNvCxnSpPr>
          <p:nvPr/>
        </p:nvCxnSpPr>
        <p:spPr>
          <a:xfrm flipV="1">
            <a:off x="1502176" y="2895600"/>
            <a:ext cx="364724" cy="477382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19"/>
          <p:cNvSpPr/>
          <p:nvPr/>
        </p:nvSpPr>
        <p:spPr>
          <a:xfrm>
            <a:off x="2421542" y="1895599"/>
            <a:ext cx="1291590" cy="388620"/>
          </a:xfrm>
          <a:custGeom>
            <a:avLst/>
            <a:gdLst>
              <a:gd name="connsiteX0" fmla="*/ 1291590 w 1291590"/>
              <a:gd name="connsiteY0" fmla="*/ 0 h 388620"/>
              <a:gd name="connsiteX1" fmla="*/ 800100 w 1291590"/>
              <a:gd name="connsiteY1" fmla="*/ 68580 h 388620"/>
              <a:gd name="connsiteX2" fmla="*/ 377190 w 1291590"/>
              <a:gd name="connsiteY2" fmla="*/ 182880 h 388620"/>
              <a:gd name="connsiteX3" fmla="*/ 0 w 1291590"/>
              <a:gd name="connsiteY3" fmla="*/ 388620 h 388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91590" h="388620">
                <a:moveTo>
                  <a:pt x="1291590" y="0"/>
                </a:moveTo>
                <a:cubicBezTo>
                  <a:pt x="1122045" y="19050"/>
                  <a:pt x="952500" y="38100"/>
                  <a:pt x="800100" y="68580"/>
                </a:cubicBezTo>
                <a:cubicBezTo>
                  <a:pt x="647700" y="99060"/>
                  <a:pt x="510540" y="129540"/>
                  <a:pt x="377190" y="182880"/>
                </a:cubicBezTo>
                <a:cubicBezTo>
                  <a:pt x="243840" y="236220"/>
                  <a:pt x="121920" y="312420"/>
                  <a:pt x="0" y="388620"/>
                </a:cubicBezTo>
              </a:path>
            </a:pathLst>
          </a:cu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Freeform 48"/>
          <p:cNvSpPr/>
          <p:nvPr/>
        </p:nvSpPr>
        <p:spPr>
          <a:xfrm rot="12606672">
            <a:off x="2431876" y="3125611"/>
            <a:ext cx="1291590" cy="388620"/>
          </a:xfrm>
          <a:custGeom>
            <a:avLst/>
            <a:gdLst>
              <a:gd name="connsiteX0" fmla="*/ 1291590 w 1291590"/>
              <a:gd name="connsiteY0" fmla="*/ 0 h 388620"/>
              <a:gd name="connsiteX1" fmla="*/ 800100 w 1291590"/>
              <a:gd name="connsiteY1" fmla="*/ 68580 h 388620"/>
              <a:gd name="connsiteX2" fmla="*/ 377190 w 1291590"/>
              <a:gd name="connsiteY2" fmla="*/ 182880 h 388620"/>
              <a:gd name="connsiteX3" fmla="*/ 0 w 1291590"/>
              <a:gd name="connsiteY3" fmla="*/ 388620 h 388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91590" h="388620">
                <a:moveTo>
                  <a:pt x="1291590" y="0"/>
                </a:moveTo>
                <a:cubicBezTo>
                  <a:pt x="1122045" y="19050"/>
                  <a:pt x="952500" y="38100"/>
                  <a:pt x="800100" y="68580"/>
                </a:cubicBezTo>
                <a:cubicBezTo>
                  <a:pt x="647700" y="99060"/>
                  <a:pt x="510540" y="129540"/>
                  <a:pt x="377190" y="182880"/>
                </a:cubicBezTo>
                <a:cubicBezTo>
                  <a:pt x="243840" y="236220"/>
                  <a:pt x="121920" y="312420"/>
                  <a:pt x="0" y="388620"/>
                </a:cubicBezTo>
              </a:path>
            </a:pathLst>
          </a:cu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2" name="Straight Arrow Connector 21"/>
          <p:cNvCxnSpPr/>
          <p:nvPr/>
        </p:nvCxnSpPr>
        <p:spPr>
          <a:xfrm flipH="1">
            <a:off x="5554980" y="1516377"/>
            <a:ext cx="397160" cy="346713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Arrow Connector 55"/>
          <p:cNvCxnSpPr/>
          <p:nvPr/>
        </p:nvCxnSpPr>
        <p:spPr>
          <a:xfrm>
            <a:off x="7772400" y="3154274"/>
            <a:ext cx="0" cy="657718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5682539" y="4510129"/>
            <a:ext cx="9486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Selector</a:t>
            </a:r>
            <a:endParaRPr lang="en-US" dirty="0">
              <a:solidFill>
                <a:prstClr val="black"/>
              </a:solidFill>
            </a:endParaRPr>
          </a:p>
        </p:txBody>
      </p:sp>
      <p:cxnSp>
        <p:nvCxnSpPr>
          <p:cNvPr id="39" name="Straight Connector 38"/>
          <p:cNvCxnSpPr/>
          <p:nvPr/>
        </p:nvCxnSpPr>
        <p:spPr>
          <a:xfrm flipH="1" flipV="1">
            <a:off x="760492" y="2535679"/>
            <a:ext cx="760018" cy="20500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/>
          <p:cNvSpPr txBox="1"/>
          <p:nvPr/>
        </p:nvSpPr>
        <p:spPr>
          <a:xfrm>
            <a:off x="111319" y="2140889"/>
            <a:ext cx="126028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Connection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" name="Can 5"/>
          <p:cNvSpPr/>
          <p:nvPr/>
        </p:nvSpPr>
        <p:spPr>
          <a:xfrm>
            <a:off x="6553200" y="588526"/>
            <a:ext cx="457200" cy="793376"/>
          </a:xfrm>
          <a:prstGeom prst="can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46" name="Straight Arrow Connector 45"/>
          <p:cNvCxnSpPr/>
          <p:nvPr/>
        </p:nvCxnSpPr>
        <p:spPr>
          <a:xfrm flipH="1">
            <a:off x="6231369" y="897156"/>
            <a:ext cx="397160" cy="346713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7038650" y="608943"/>
            <a:ext cx="82407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Gas </a:t>
            </a:r>
          </a:p>
          <a:p>
            <a:r>
              <a:rPr lang="en-US" dirty="0" smtClean="0">
                <a:solidFill>
                  <a:prstClr val="black"/>
                </a:solidFill>
              </a:rPr>
              <a:t>Source</a:t>
            </a:r>
            <a:endParaRPr lang="en-US" dirty="0">
              <a:solidFill>
                <a:prstClr val="black"/>
              </a:solidFill>
            </a:endParaRPr>
          </a:p>
        </p:txBody>
      </p:sp>
      <p:cxnSp>
        <p:nvCxnSpPr>
          <p:cNvPr id="57" name="Straight Connector 56"/>
          <p:cNvCxnSpPr/>
          <p:nvPr/>
        </p:nvCxnSpPr>
        <p:spPr>
          <a:xfrm>
            <a:off x="4159044" y="972234"/>
            <a:ext cx="0" cy="666689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TextBox 57"/>
          <p:cNvSpPr txBox="1"/>
          <p:nvPr/>
        </p:nvSpPr>
        <p:spPr>
          <a:xfrm>
            <a:off x="3500675" y="380999"/>
            <a:ext cx="131673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Inhalation</a:t>
            </a:r>
          </a:p>
          <a:p>
            <a:r>
              <a:rPr lang="en-US" dirty="0" smtClean="0">
                <a:solidFill>
                  <a:prstClr val="black"/>
                </a:solidFill>
              </a:rPr>
              <a:t>Check Valve</a:t>
            </a:r>
            <a:endParaRPr lang="en-US" dirty="0">
              <a:solidFill>
                <a:prstClr val="black"/>
              </a:solidFill>
            </a:endParaRPr>
          </a:p>
        </p:txBody>
      </p:sp>
      <p:cxnSp>
        <p:nvCxnSpPr>
          <p:cNvPr id="59" name="Straight Connector 58"/>
          <p:cNvCxnSpPr/>
          <p:nvPr/>
        </p:nvCxnSpPr>
        <p:spPr>
          <a:xfrm flipH="1">
            <a:off x="3500675" y="3706413"/>
            <a:ext cx="334155" cy="713187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2695362" y="4343400"/>
            <a:ext cx="131673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Exhalation</a:t>
            </a:r>
          </a:p>
          <a:p>
            <a:r>
              <a:rPr lang="en-US" dirty="0" smtClean="0">
                <a:solidFill>
                  <a:prstClr val="black"/>
                </a:solidFill>
              </a:rPr>
              <a:t>Check Valve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13" name="Flowchart: Or 12"/>
          <p:cNvSpPr/>
          <p:nvPr/>
        </p:nvSpPr>
        <p:spPr>
          <a:xfrm>
            <a:off x="4943609" y="3880579"/>
            <a:ext cx="397858" cy="381000"/>
          </a:xfrm>
          <a:prstGeom prst="flowChartOr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3" name="Straight Connector 52"/>
          <p:cNvCxnSpPr/>
          <p:nvPr/>
        </p:nvCxnSpPr>
        <p:spPr>
          <a:xfrm>
            <a:off x="5216663" y="4143032"/>
            <a:ext cx="456955" cy="553135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Straight Arrow Connector 60"/>
          <p:cNvCxnSpPr/>
          <p:nvPr/>
        </p:nvCxnSpPr>
        <p:spPr>
          <a:xfrm>
            <a:off x="5143500" y="4364644"/>
            <a:ext cx="0" cy="435956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/>
          <p:cNvSpPr txBox="1"/>
          <p:nvPr/>
        </p:nvSpPr>
        <p:spPr>
          <a:xfrm>
            <a:off x="4706832" y="4751919"/>
            <a:ext cx="9146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Exhaust</a:t>
            </a:r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291072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BioGears Team PPT Template_2014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5854</TotalTime>
  <Words>110</Words>
  <Application>Microsoft Office PowerPoint</Application>
  <PresentationFormat>On-screen Show (4:3)</PresentationFormat>
  <Paragraphs>46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Office Theme</vt:lpstr>
      <vt:lpstr>BioGears Team PPT Template_2014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Jeff Webb  ARA/SED</dc:creator>
  <cp:lastModifiedBy>Jeff Webb  ARA/SED</cp:lastModifiedBy>
  <cp:revision>220</cp:revision>
  <cp:lastPrinted>2014-09-04T18:48:26Z</cp:lastPrinted>
  <dcterms:created xsi:type="dcterms:W3CDTF">2014-09-02T19:13:20Z</dcterms:created>
  <dcterms:modified xsi:type="dcterms:W3CDTF">2016-12-02T21:49:09Z</dcterms:modified>
</cp:coreProperties>
</file>

<file path=docProps/thumbnail.jpeg>
</file>