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</p:sldMasterIdLst>
  <p:notesMasterIdLst>
    <p:notesMasterId r:id="rId7"/>
  </p:notesMasterIdLst>
  <p:sldIdLst>
    <p:sldId id="268" r:id="rId3"/>
    <p:sldId id="269" r:id="rId4"/>
    <p:sldId id="270" r:id="rId5"/>
    <p:sldId id="271" r:id="rId6"/>
  </p:sldIdLst>
  <p:sldSz cx="9144000" cy="6858000" type="screen4x3"/>
  <p:notesSz cx="6996113" cy="92821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  <a:srgbClr val="FF7C80"/>
    <a:srgbClr val="FFEB9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2" autoAdjust="0"/>
    <p:restoredTop sz="94664" autoAdjust="0"/>
  </p:normalViewPr>
  <p:slideViewPr>
    <p:cSldViewPr snapToGrid="0">
      <p:cViewPr varScale="1">
        <p:scale>
          <a:sx n="100" d="100"/>
          <a:sy n="100" d="100"/>
        </p:scale>
        <p:origin x="1824" y="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media/hdphoto1.wdp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6240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B126BB8-5932-4ACC-8CD5-328D9DA138C9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79513" y="696913"/>
            <a:ext cx="4638675" cy="3479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0088" y="4408488"/>
            <a:ext cx="5595937" cy="41767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6240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EE9A71-B8D6-467E-9737-A447651972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6920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164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664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0465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410098" y="4547070"/>
            <a:ext cx="2337798" cy="583374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  <a:latin typeface="Arial"/>
                <a:cs typeface="Aria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date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-8466" y="0"/>
            <a:ext cx="9178882" cy="2167467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Rectangle 7"/>
          <p:cNvSpPr/>
          <p:nvPr userDrawn="1"/>
        </p:nvSpPr>
        <p:spPr>
          <a:xfrm>
            <a:off x="0" y="2167468"/>
            <a:ext cx="9180577" cy="255236"/>
          </a:xfrm>
          <a:prstGeom prst="rect">
            <a:avLst/>
          </a:prstGeom>
          <a:solidFill>
            <a:srgbClr val="4BB04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Title Placeholder 11"/>
          <p:cNvSpPr>
            <a:spLocks noGrp="1"/>
          </p:cNvSpPr>
          <p:nvPr>
            <p:ph type="title" hasCustomPrompt="1"/>
          </p:nvPr>
        </p:nvSpPr>
        <p:spPr>
          <a:xfrm>
            <a:off x="1371600" y="3707448"/>
            <a:ext cx="6637867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sz="3200"/>
            </a:lvl1pPr>
          </a:lstStyle>
          <a:p>
            <a:r>
              <a:rPr lang="en-US" dirty="0"/>
              <a:t>Click to edit title</a:t>
            </a:r>
          </a:p>
        </p:txBody>
      </p:sp>
      <p:pic>
        <p:nvPicPr>
          <p:cNvPr id="2" name="Picture 1" descr="biogears_WTlogov02.png"/>
          <p:cNvPicPr>
            <a:picLocks noChangeAspect="1"/>
          </p:cNvPicPr>
          <p:nvPr userDrawn="1"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9700" y="1111775"/>
            <a:ext cx="5747896" cy="12855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2257988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3798" y="1403772"/>
            <a:ext cx="8671971" cy="4789239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40812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652375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2981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090" y="1535113"/>
            <a:ext cx="433029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090" y="2174875"/>
            <a:ext cx="433029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32770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32770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149937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583600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74403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8730"/>
            <a:ext cx="3008313" cy="933761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768730"/>
            <a:ext cx="5111750" cy="5624825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702492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454585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4956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Drag picture to placeholder or click icon to add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578753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929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589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26632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27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920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57822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355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image" Target="../media/image2.png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16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9AFD63-10BD-4598-9E1E-9FFECB76D2D7}" type="datetimeFigureOut">
              <a:rPr lang="en-US" smtClean="0"/>
              <a:t>1/7/2020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432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-1" y="6487054"/>
            <a:ext cx="9160933" cy="381000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24" name="Rectangle 7"/>
          <p:cNvSpPr>
            <a:spLocks noChangeArrowheads="1"/>
          </p:cNvSpPr>
          <p:nvPr/>
        </p:nvSpPr>
        <p:spPr bwMode="auto">
          <a:xfrm rot="16200000">
            <a:off x="7945439" y="4993213"/>
            <a:ext cx="22733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Copyright 2014. All rights reserved. Applied </a:t>
            </a:r>
            <a:r>
              <a:rPr lang="en-US" sz="600" dirty="0" err="1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ReArch</a:t>
            </a: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 Associates, Inc.</a:t>
            </a:r>
          </a:p>
        </p:txBody>
      </p:sp>
      <p:sp>
        <p:nvSpPr>
          <p:cNvPr id="25" name="Rectangle 34"/>
          <p:cNvSpPr>
            <a:spLocks noChangeArrowheads="1"/>
          </p:cNvSpPr>
          <p:nvPr/>
        </p:nvSpPr>
        <p:spPr bwMode="auto">
          <a:xfrm>
            <a:off x="0" y="6468004"/>
            <a:ext cx="9144000" cy="17462"/>
          </a:xfrm>
          <a:prstGeom prst="rect">
            <a:avLst/>
          </a:prstGeom>
          <a:solidFill>
            <a:srgbClr val="4BB04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  <a:latin typeface="Arial" pitchFamily="-108" charset="0"/>
              <a:ea typeface="ＭＳ Ｐゴシック" pitchFamily="-106" charset="-128"/>
              <a:cs typeface="ＭＳ Ｐゴシック" pitchFamily="-106" charset="-128"/>
            </a:endParaRPr>
          </a:p>
        </p:txBody>
      </p:sp>
      <p:sp>
        <p:nvSpPr>
          <p:cNvPr id="26" name="Text Placeholder 9"/>
          <p:cNvSpPr>
            <a:spLocks noGrp="1"/>
          </p:cNvSpPr>
          <p:nvPr>
            <p:ph type="body" idx="1"/>
          </p:nvPr>
        </p:nvSpPr>
        <p:spPr>
          <a:xfrm>
            <a:off x="183444" y="1397000"/>
            <a:ext cx="8760356" cy="48683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8" name="Rectangle 27"/>
          <p:cNvSpPr/>
          <p:nvPr/>
        </p:nvSpPr>
        <p:spPr>
          <a:xfrm>
            <a:off x="-8467" y="1"/>
            <a:ext cx="9171433" cy="510556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pic>
        <p:nvPicPr>
          <p:cNvPr id="30" name="Picture 29" descr="ARA_Logo_white_2010.png"/>
          <p:cNvPicPr>
            <a:picLocks noChangeAspect="1"/>
          </p:cNvPicPr>
          <p:nvPr/>
        </p:nvPicPr>
        <p:blipFill>
          <a:blip r:embed="rId11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94351" y="6503986"/>
            <a:ext cx="892588" cy="342159"/>
          </a:xfrm>
          <a:prstGeom prst="rect">
            <a:avLst/>
          </a:prstGeom>
        </p:spPr>
      </p:pic>
      <p:sp>
        <p:nvSpPr>
          <p:cNvPr id="10" name="Rectangle 12"/>
          <p:cNvSpPr>
            <a:spLocks noChangeArrowheads="1"/>
          </p:cNvSpPr>
          <p:nvPr/>
        </p:nvSpPr>
        <p:spPr bwMode="auto">
          <a:xfrm>
            <a:off x="183444" y="6548438"/>
            <a:ext cx="3048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fld id="{6EDD5FD9-64F1-4545-B9DF-61B5A2906508}" type="slidenum">
              <a:rPr lang="en-US" sz="1000">
                <a:solidFill>
                  <a:prstClr val="white"/>
                </a:solidFill>
                <a:ea typeface="Calibri" pitchFamily="-111" charset="0"/>
                <a:cs typeface="Calibri" pitchFamily="-111" charset="0"/>
              </a:rPr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 sz="1000" dirty="0">
              <a:solidFill>
                <a:prstClr val="white"/>
              </a:solidFill>
              <a:ea typeface="Calibri" pitchFamily="-111" charset="0"/>
              <a:cs typeface="Calibri" pitchFamily="-111" charset="0"/>
            </a:endParaRPr>
          </a:p>
        </p:txBody>
      </p:sp>
      <p:pic>
        <p:nvPicPr>
          <p:cNvPr id="11" name="Picture 10" descr="biogears_WTlogov02.png"/>
          <p:cNvPicPr>
            <a:picLocks noChangeAspect="1"/>
          </p:cNvPicPr>
          <p:nvPr/>
        </p:nvPicPr>
        <p:blipFill>
          <a:blip r:embed="rId1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38102"/>
            <a:ext cx="2057400" cy="4601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76972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</p:sldLayoutIdLst>
  <p:txStyles>
    <p:titleStyle>
      <a:lvl1pPr algn="ctr" defTabSz="457200" rtl="0" eaLnBrk="1" latinLnBrk="0" hangingPunct="1">
        <a:spcBef>
          <a:spcPct val="0"/>
        </a:spcBef>
        <a:buNone/>
        <a:defRPr sz="2800" b="1" kern="1200">
          <a:solidFill>
            <a:srgbClr val="001F4B"/>
          </a:solidFill>
          <a:latin typeface="Arial"/>
          <a:ea typeface="+mj-ea"/>
          <a:cs typeface="Arial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rgbClr val="001F4B"/>
          </a:solidFill>
          <a:latin typeface="Arial"/>
          <a:ea typeface="+mn-ea"/>
          <a:cs typeface="Arial"/>
        </a:defRPr>
      </a:lvl1pPr>
      <a:lvl2pPr marL="800100" indent="-3429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rgbClr val="001F4B"/>
          </a:solidFill>
          <a:latin typeface="Arial"/>
          <a:ea typeface="+mn-ea"/>
          <a:cs typeface="Arial"/>
        </a:defRPr>
      </a:lvl2pPr>
      <a:lvl3pPr marL="1200150" indent="-285750" algn="l" defTabSz="457200" rtl="0" eaLnBrk="1" latinLnBrk="0" hangingPunct="1">
        <a:spcBef>
          <a:spcPct val="20000"/>
        </a:spcBef>
        <a:buFont typeface="Arial"/>
        <a:buChar char="•"/>
        <a:defRPr sz="1800" kern="1200">
          <a:solidFill>
            <a:srgbClr val="001F4B"/>
          </a:solidFill>
          <a:latin typeface="Arial"/>
          <a:ea typeface="+mn-ea"/>
          <a:cs typeface="Arial"/>
        </a:defRPr>
      </a:lvl3pPr>
      <a:lvl4pPr marL="16573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4pPr>
      <a:lvl5pPr marL="21145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pSp>
        <p:nvGrpSpPr>
          <p:cNvPr id="6" name="Group 5"/>
          <p:cNvGrpSpPr/>
          <p:nvPr/>
        </p:nvGrpSpPr>
        <p:grpSpPr>
          <a:xfrm>
            <a:off x="1407102" y="1905000"/>
            <a:ext cx="6343650" cy="4171950"/>
            <a:chOff x="1407102" y="1905000"/>
            <a:chExt cx="6343650" cy="4171950"/>
          </a:xfrm>
        </p:grpSpPr>
        <p:pic>
          <p:nvPicPr>
            <p:cNvPr id="1026" name="Picture 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BEBA8EAE-BF5A-486C-A8C5-ECC9F3942E4B}">
                  <a14:imgProps xmlns:a14="http://schemas.microsoft.com/office/drawing/2010/main">
                    <a14:imgLayer r:embed="rId3">
                      <a14:imgEffect>
                        <a14:sharpenSoften amount="250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407102" y="1905000"/>
              <a:ext cx="6343650" cy="41719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  <p:cxnSp>
          <p:nvCxnSpPr>
            <p:cNvPr id="5" name="Straight Arrow Connector 4"/>
            <p:cNvCxnSpPr/>
            <p:nvPr/>
          </p:nvCxnSpPr>
          <p:spPr>
            <a:xfrm>
              <a:off x="2483643" y="3157537"/>
              <a:ext cx="0" cy="1066800"/>
            </a:xfrm>
            <a:prstGeom prst="straightConnector1">
              <a:avLst/>
            </a:prstGeom>
            <a:ln w="19050">
              <a:solidFill>
                <a:schemeClr val="tx1"/>
              </a:solidFill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04407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" name="Group 52"/>
          <p:cNvGrpSpPr/>
          <p:nvPr/>
        </p:nvGrpSpPr>
        <p:grpSpPr>
          <a:xfrm>
            <a:off x="1258222" y="1570182"/>
            <a:ext cx="6768177" cy="4479636"/>
            <a:chOff x="1258222" y="1570182"/>
            <a:chExt cx="6768177" cy="4479636"/>
          </a:xfrm>
        </p:grpSpPr>
        <p:grpSp>
          <p:nvGrpSpPr>
            <p:cNvPr id="49" name="Group 48"/>
            <p:cNvGrpSpPr/>
            <p:nvPr/>
          </p:nvGrpSpPr>
          <p:grpSpPr>
            <a:xfrm>
              <a:off x="1858008" y="1801089"/>
              <a:ext cx="2219036" cy="3635433"/>
              <a:chOff x="1987318" y="1801089"/>
              <a:chExt cx="2219036" cy="3635433"/>
            </a:xfrm>
          </p:grpSpPr>
          <p:sp>
            <p:nvSpPr>
              <p:cNvPr id="29" name="Rectangle 28"/>
              <p:cNvSpPr/>
              <p:nvPr/>
            </p:nvSpPr>
            <p:spPr>
              <a:xfrm>
                <a:off x="3520554" y="5060600"/>
                <a:ext cx="685800" cy="365760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0" name="Rectangle 29"/>
              <p:cNvSpPr/>
              <p:nvPr/>
            </p:nvSpPr>
            <p:spPr>
              <a:xfrm>
                <a:off x="3520554" y="2087969"/>
                <a:ext cx="685800" cy="73152"/>
              </a:xfrm>
              <a:prstGeom prst="rect">
                <a:avLst/>
              </a:prstGeom>
              <a:solidFill>
                <a:srgbClr val="00B0F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" name="Rectangle 27"/>
              <p:cNvSpPr/>
              <p:nvPr/>
            </p:nvSpPr>
            <p:spPr>
              <a:xfrm>
                <a:off x="3520554" y="4277173"/>
                <a:ext cx="685800" cy="73152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3520554" y="2521525"/>
                <a:ext cx="685800" cy="1828800"/>
              </a:xfrm>
              <a:prstGeom prst="rect">
                <a:avLst/>
              </a:prstGeom>
              <a:noFill/>
              <a:ln w="28575">
                <a:solidFill>
                  <a:srgbClr val="C00000"/>
                </a:solidFill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/>
              <p:cNvSpPr/>
              <p:nvPr/>
            </p:nvSpPr>
            <p:spPr>
              <a:xfrm>
                <a:off x="3520554" y="1801089"/>
                <a:ext cx="685800" cy="365760"/>
              </a:xfrm>
              <a:prstGeom prst="rect">
                <a:avLst/>
              </a:prstGeom>
              <a:noFill/>
              <a:ln w="28575">
                <a:solidFill>
                  <a:schemeClr val="tx2"/>
                </a:solidFill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/>
              <p:cNvSpPr/>
              <p:nvPr/>
            </p:nvSpPr>
            <p:spPr>
              <a:xfrm>
                <a:off x="3520554" y="4705002"/>
                <a:ext cx="685800" cy="731520"/>
              </a:xfrm>
              <a:prstGeom prst="rect">
                <a:avLst/>
              </a:prstGeom>
              <a:noFill/>
              <a:ln w="28575">
                <a:solidFill>
                  <a:srgbClr val="00B050"/>
                </a:solidFill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/>
              <p:cNvSpPr/>
              <p:nvPr/>
            </p:nvSpPr>
            <p:spPr>
              <a:xfrm>
                <a:off x="1987318" y="2521525"/>
                <a:ext cx="685800" cy="1828800"/>
              </a:xfrm>
              <a:prstGeom prst="rect">
                <a:avLst/>
              </a:prstGeom>
              <a:noFill/>
              <a:ln w="28575">
                <a:solidFill>
                  <a:srgbClr val="FFC000"/>
                </a:solidFill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3" name="Straight Arrow Connector 12"/>
              <p:cNvCxnSpPr/>
              <p:nvPr/>
            </p:nvCxnSpPr>
            <p:spPr>
              <a:xfrm>
                <a:off x="2842836" y="3435925"/>
                <a:ext cx="508000" cy="0"/>
              </a:xfrm>
              <a:prstGeom prst="straightConnector1">
                <a:avLst/>
              </a:prstGeom>
              <a:ln w="38100">
                <a:solidFill>
                  <a:schemeClr val="tx1"/>
                </a:solidFill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Straight Arrow Connector 16"/>
              <p:cNvCxnSpPr/>
              <p:nvPr/>
            </p:nvCxnSpPr>
            <p:spPr>
              <a:xfrm flipV="1">
                <a:off x="2819515" y="1983969"/>
                <a:ext cx="526472" cy="526472"/>
              </a:xfrm>
              <a:prstGeom prst="straightConnector1">
                <a:avLst/>
              </a:prstGeom>
              <a:ln w="38100">
                <a:solidFill>
                  <a:schemeClr val="tx1"/>
                </a:solidFill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Straight Arrow Connector 18"/>
              <p:cNvCxnSpPr/>
              <p:nvPr/>
            </p:nvCxnSpPr>
            <p:spPr>
              <a:xfrm>
                <a:off x="2819515" y="4440381"/>
                <a:ext cx="531321" cy="529242"/>
              </a:xfrm>
              <a:prstGeom prst="straightConnector1">
                <a:avLst/>
              </a:prstGeom>
              <a:ln w="38100">
                <a:solidFill>
                  <a:schemeClr val="tx1"/>
                </a:solidFill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50" name="Group 49"/>
            <p:cNvGrpSpPr/>
            <p:nvPr/>
          </p:nvGrpSpPr>
          <p:grpSpPr>
            <a:xfrm>
              <a:off x="5202956" y="1790927"/>
              <a:ext cx="2219036" cy="3635433"/>
              <a:chOff x="5078266" y="1801089"/>
              <a:chExt cx="2219036" cy="3635433"/>
            </a:xfrm>
          </p:grpSpPr>
          <p:sp>
            <p:nvSpPr>
              <p:cNvPr id="31" name="Rectangle 30"/>
              <p:cNvSpPr/>
              <p:nvPr/>
            </p:nvSpPr>
            <p:spPr>
              <a:xfrm>
                <a:off x="5078266" y="4168087"/>
                <a:ext cx="685800" cy="182880"/>
              </a:xfrm>
              <a:prstGeom prst="rect">
                <a:avLst/>
              </a:pr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2" name="Rectangle 31"/>
              <p:cNvSpPr/>
              <p:nvPr/>
            </p:nvSpPr>
            <p:spPr>
              <a:xfrm>
                <a:off x="6611502" y="5363370"/>
                <a:ext cx="685800" cy="73152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3" name="Rectangle 32"/>
              <p:cNvSpPr/>
              <p:nvPr/>
            </p:nvSpPr>
            <p:spPr>
              <a:xfrm>
                <a:off x="6611502" y="2124545"/>
                <a:ext cx="685800" cy="36576"/>
              </a:xfrm>
              <a:prstGeom prst="rect">
                <a:avLst/>
              </a:prstGeom>
              <a:solidFill>
                <a:srgbClr val="00B0F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" name="Rectangle 33"/>
              <p:cNvSpPr/>
              <p:nvPr/>
            </p:nvSpPr>
            <p:spPr>
              <a:xfrm>
                <a:off x="6611502" y="4168087"/>
                <a:ext cx="685800" cy="182880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5" name="Rectangle 34"/>
              <p:cNvSpPr/>
              <p:nvPr/>
            </p:nvSpPr>
            <p:spPr>
              <a:xfrm>
                <a:off x="6611502" y="2521525"/>
                <a:ext cx="685800" cy="1828800"/>
              </a:xfrm>
              <a:prstGeom prst="rect">
                <a:avLst/>
              </a:prstGeom>
              <a:noFill/>
              <a:ln w="28575">
                <a:solidFill>
                  <a:srgbClr val="C00000"/>
                </a:solidFill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6" name="Rectangle 35"/>
              <p:cNvSpPr/>
              <p:nvPr/>
            </p:nvSpPr>
            <p:spPr>
              <a:xfrm>
                <a:off x="6611502" y="1801089"/>
                <a:ext cx="685800" cy="365760"/>
              </a:xfrm>
              <a:prstGeom prst="rect">
                <a:avLst/>
              </a:prstGeom>
              <a:noFill/>
              <a:ln w="28575">
                <a:solidFill>
                  <a:schemeClr val="tx2"/>
                </a:solidFill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7" name="Rectangle 36"/>
              <p:cNvSpPr/>
              <p:nvPr/>
            </p:nvSpPr>
            <p:spPr>
              <a:xfrm>
                <a:off x="6611502" y="4705002"/>
                <a:ext cx="685800" cy="731520"/>
              </a:xfrm>
              <a:prstGeom prst="rect">
                <a:avLst/>
              </a:prstGeom>
              <a:noFill/>
              <a:ln w="28575">
                <a:solidFill>
                  <a:srgbClr val="00B050"/>
                </a:solidFill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 37"/>
              <p:cNvSpPr/>
              <p:nvPr/>
            </p:nvSpPr>
            <p:spPr>
              <a:xfrm>
                <a:off x="5078266" y="2521525"/>
                <a:ext cx="685800" cy="1828800"/>
              </a:xfrm>
              <a:prstGeom prst="rect">
                <a:avLst/>
              </a:prstGeom>
              <a:noFill/>
              <a:ln w="28575">
                <a:solidFill>
                  <a:srgbClr val="FFC000"/>
                </a:solidFill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39" name="Straight Arrow Connector 38"/>
              <p:cNvCxnSpPr/>
              <p:nvPr/>
            </p:nvCxnSpPr>
            <p:spPr>
              <a:xfrm>
                <a:off x="5933784" y="3435925"/>
                <a:ext cx="508000" cy="0"/>
              </a:xfrm>
              <a:prstGeom prst="straightConnector1">
                <a:avLst/>
              </a:prstGeom>
              <a:ln w="38100">
                <a:solidFill>
                  <a:schemeClr val="tx1"/>
                </a:solidFill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" name="Straight Arrow Connector 39"/>
              <p:cNvCxnSpPr/>
              <p:nvPr/>
            </p:nvCxnSpPr>
            <p:spPr>
              <a:xfrm flipV="1">
                <a:off x="5910463" y="1983969"/>
                <a:ext cx="526472" cy="526472"/>
              </a:xfrm>
              <a:prstGeom prst="straightConnector1">
                <a:avLst/>
              </a:prstGeom>
              <a:ln w="38100">
                <a:solidFill>
                  <a:schemeClr val="tx1"/>
                </a:solidFill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Straight Arrow Connector 40"/>
              <p:cNvCxnSpPr/>
              <p:nvPr/>
            </p:nvCxnSpPr>
            <p:spPr>
              <a:xfrm>
                <a:off x="5910463" y="4440381"/>
                <a:ext cx="531321" cy="529242"/>
              </a:xfrm>
              <a:prstGeom prst="straightConnector1">
                <a:avLst/>
              </a:prstGeom>
              <a:ln w="38100">
                <a:solidFill>
                  <a:schemeClr val="tx1"/>
                </a:solidFill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3" name="Rectangle 42"/>
            <p:cNvSpPr/>
            <p:nvPr/>
          </p:nvSpPr>
          <p:spPr>
            <a:xfrm>
              <a:off x="1258222" y="1570182"/>
              <a:ext cx="6768177" cy="4479636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7" name="Straight Connector 46"/>
            <p:cNvCxnSpPr>
              <a:stCxn id="43" idx="0"/>
              <a:endCxn id="43" idx="2"/>
            </p:cNvCxnSpPr>
            <p:nvPr/>
          </p:nvCxnSpPr>
          <p:spPr>
            <a:xfrm>
              <a:off x="4642311" y="1570182"/>
              <a:ext cx="0" cy="447963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1" name="TextBox 50"/>
            <p:cNvSpPr txBox="1"/>
            <p:nvPr/>
          </p:nvSpPr>
          <p:spPr>
            <a:xfrm>
              <a:off x="1600544" y="5526598"/>
              <a:ext cx="2733964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/>
                <a:t>Time = 0</a:t>
              </a:r>
            </a:p>
          </p:txBody>
        </p:sp>
        <p:sp>
          <p:nvSpPr>
            <p:cNvPr id="52" name="TextBox 51"/>
            <p:cNvSpPr txBox="1"/>
            <p:nvPr/>
          </p:nvSpPr>
          <p:spPr>
            <a:xfrm>
              <a:off x="4931407" y="5526598"/>
              <a:ext cx="2733964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/>
                <a:t>Time = 10</a:t>
              </a:r>
            </a:p>
          </p:txBody>
        </p:sp>
      </p:grpSp>
      <p:sp>
        <p:nvSpPr>
          <p:cNvPr id="54" name="TextBox 53"/>
          <p:cNvSpPr txBox="1"/>
          <p:nvPr/>
        </p:nvSpPr>
        <p:spPr>
          <a:xfrm>
            <a:off x="711200" y="554182"/>
            <a:ext cx="44917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Please do not delete this.</a:t>
            </a:r>
          </a:p>
        </p:txBody>
      </p:sp>
    </p:spTree>
    <p:extLst>
      <p:ext uri="{BB962C8B-B14F-4D97-AF65-F5344CB8AC3E}">
        <p14:creationId xmlns:p14="http://schemas.microsoft.com/office/powerpoint/2010/main" val="21826011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pSp>
        <p:nvGrpSpPr>
          <p:cNvPr id="14" name="Group 13"/>
          <p:cNvGrpSpPr/>
          <p:nvPr/>
        </p:nvGrpSpPr>
        <p:grpSpPr>
          <a:xfrm>
            <a:off x="873760" y="2436552"/>
            <a:ext cx="7473142" cy="1945178"/>
            <a:chOff x="873760" y="2436552"/>
            <a:chExt cx="7473142" cy="1945178"/>
          </a:xfrm>
        </p:grpSpPr>
        <p:sp>
          <p:nvSpPr>
            <p:cNvPr id="4" name="Rectangle 3"/>
            <p:cNvSpPr/>
            <p:nvPr/>
          </p:nvSpPr>
          <p:spPr>
            <a:xfrm>
              <a:off x="873760" y="2436552"/>
              <a:ext cx="2801390" cy="1945178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Alveolar Air</a:t>
              </a:r>
            </a:p>
          </p:txBody>
        </p:sp>
        <p:sp>
          <p:nvSpPr>
            <p:cNvPr id="5" name="Rectangle 4"/>
            <p:cNvSpPr/>
            <p:nvPr/>
          </p:nvSpPr>
          <p:spPr>
            <a:xfrm>
              <a:off x="3675150" y="2436552"/>
              <a:ext cx="640080" cy="1945178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vert="vert270" rtlCol="0" anchor="ctr"/>
            <a:lstStyle/>
            <a:p>
              <a:pPr algn="ctr"/>
              <a:r>
                <a:rPr lang="en-US" dirty="0"/>
                <a:t>Water</a:t>
              </a:r>
            </a:p>
          </p:txBody>
        </p:sp>
        <p:sp>
          <p:nvSpPr>
            <p:cNvPr id="6" name="Rectangle 5"/>
            <p:cNvSpPr/>
            <p:nvPr/>
          </p:nvSpPr>
          <p:spPr>
            <a:xfrm>
              <a:off x="4315230" y="2436552"/>
              <a:ext cx="665018" cy="1945178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vert="vert270" rtlCol="0" anchor="ctr"/>
            <a:lstStyle/>
            <a:p>
              <a:pPr algn="ctr"/>
              <a:r>
                <a:rPr lang="en-US" dirty="0"/>
                <a:t>Barrier</a:t>
              </a:r>
            </a:p>
          </p:txBody>
        </p:sp>
        <p:sp>
          <p:nvSpPr>
            <p:cNvPr id="7" name="Rectangle 6"/>
            <p:cNvSpPr/>
            <p:nvPr/>
          </p:nvSpPr>
          <p:spPr>
            <a:xfrm>
              <a:off x="4980248" y="2436552"/>
              <a:ext cx="3366654" cy="1945178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Blood</a:t>
              </a: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1979353" y="3874653"/>
              <a:ext cx="594360" cy="37407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P</a:t>
              </a:r>
              <a:r>
                <a:rPr lang="en-US" baseline="-25000" dirty="0"/>
                <a:t>O</a:t>
              </a:r>
              <a:r>
                <a:rPr lang="en-US" baseline="-40000" dirty="0"/>
                <a:t>2</a:t>
              </a:r>
              <a:endParaRPr lang="en-US" dirty="0"/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3698010" y="3874653"/>
              <a:ext cx="594360" cy="37407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[O</a:t>
              </a:r>
              <a:r>
                <a:rPr lang="en-US" baseline="-25000" dirty="0"/>
                <a:t>2</a:t>
              </a:r>
              <a:r>
                <a:rPr lang="en-US" dirty="0"/>
                <a:t>]</a:t>
              </a:r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4350559" y="3877423"/>
              <a:ext cx="594360" cy="37407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[O</a:t>
              </a:r>
              <a:r>
                <a:rPr lang="en-US" baseline="-25000" dirty="0"/>
                <a:t>2</a:t>
              </a:r>
              <a:r>
                <a:rPr lang="en-US" dirty="0"/>
                <a:t>]</a:t>
              </a: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5230322" y="3874651"/>
              <a:ext cx="2002675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[O</a:t>
              </a:r>
              <a:r>
                <a:rPr lang="en-US" baseline="-25000" dirty="0"/>
                <a:t>2</a:t>
              </a:r>
              <a:r>
                <a:rPr lang="en-US" dirty="0"/>
                <a:t>] + Bound O</a:t>
              </a:r>
              <a:r>
                <a:rPr lang="en-US" baseline="-25000" dirty="0"/>
                <a:t>2</a:t>
              </a:r>
              <a:endParaRPr lang="en-US" dirty="0"/>
            </a:p>
          </p:txBody>
        </p:sp>
        <p:sp>
          <p:nvSpPr>
            <p:cNvPr id="13" name="Right Arrow 12"/>
            <p:cNvSpPr/>
            <p:nvPr/>
          </p:nvSpPr>
          <p:spPr>
            <a:xfrm>
              <a:off x="3029527" y="2519679"/>
              <a:ext cx="2521528" cy="587433"/>
            </a:xfrm>
            <a:prstGeom prst="rightArrow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Alveolar Diffusion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31635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pSp>
        <p:nvGrpSpPr>
          <p:cNvPr id="28" name="Group 27"/>
          <p:cNvGrpSpPr/>
          <p:nvPr/>
        </p:nvGrpSpPr>
        <p:grpSpPr>
          <a:xfrm>
            <a:off x="435429" y="2273044"/>
            <a:ext cx="7136673" cy="3779413"/>
            <a:chOff x="435429" y="2273044"/>
            <a:chExt cx="7136673" cy="3779413"/>
          </a:xfrm>
        </p:grpSpPr>
        <p:sp>
          <p:nvSpPr>
            <p:cNvPr id="4" name="Rectangle 3"/>
            <p:cNvSpPr/>
            <p:nvPr/>
          </p:nvSpPr>
          <p:spPr>
            <a:xfrm>
              <a:off x="435429" y="2307771"/>
              <a:ext cx="2629988" cy="3744686"/>
            </a:xfrm>
            <a:prstGeom prst="rect">
              <a:avLst/>
            </a:prstGeom>
            <a:solidFill>
              <a:srgbClr val="FFB3B5"/>
            </a:solidFill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Rectangle 4"/>
            <p:cNvSpPr/>
            <p:nvPr/>
          </p:nvSpPr>
          <p:spPr>
            <a:xfrm>
              <a:off x="3065418" y="2307771"/>
              <a:ext cx="1584960" cy="3744686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Rectangle 5"/>
            <p:cNvSpPr/>
            <p:nvPr/>
          </p:nvSpPr>
          <p:spPr>
            <a:xfrm>
              <a:off x="4646022" y="2307771"/>
              <a:ext cx="1645920" cy="3744686"/>
            </a:xfrm>
            <a:prstGeom prst="rect">
              <a:avLst/>
            </a:prstGeom>
            <a:solidFill>
              <a:srgbClr val="FA6E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Rectangle 6"/>
            <p:cNvSpPr/>
            <p:nvPr/>
          </p:nvSpPr>
          <p:spPr>
            <a:xfrm>
              <a:off x="6291942" y="2273044"/>
              <a:ext cx="1280160" cy="3744686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Rectangle 7"/>
            <p:cNvSpPr/>
            <p:nvPr/>
          </p:nvSpPr>
          <p:spPr>
            <a:xfrm>
              <a:off x="3065418" y="2307771"/>
              <a:ext cx="4506684" cy="3744686"/>
            </a:xfrm>
            <a:prstGeom prst="rect">
              <a:avLst/>
            </a:prstGeom>
            <a:noFill/>
            <a:ln w="3810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Left-Right Arrow 8"/>
            <p:cNvSpPr/>
            <p:nvPr/>
          </p:nvSpPr>
          <p:spPr>
            <a:xfrm>
              <a:off x="1343298" y="5398650"/>
              <a:ext cx="5029200" cy="548640"/>
            </a:xfrm>
            <a:prstGeom prst="leftRightArrow">
              <a:avLst/>
            </a:prstGeom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600" dirty="0"/>
                <a:t>Perfusion Limited Diffusion</a:t>
              </a:r>
            </a:p>
          </p:txBody>
        </p:sp>
        <p:sp>
          <p:nvSpPr>
            <p:cNvPr id="12" name="Left-Right Arrow 11"/>
            <p:cNvSpPr/>
            <p:nvPr/>
          </p:nvSpPr>
          <p:spPr>
            <a:xfrm>
              <a:off x="3896623" y="4872971"/>
              <a:ext cx="2103120" cy="548640"/>
            </a:xfrm>
            <a:prstGeom prst="leftRightArrow">
              <a:avLst/>
            </a:prstGeom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/>
                <a:t>Facilitated Diffusion</a:t>
              </a: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642257" y="2481942"/>
              <a:ext cx="2216331" cy="418012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Blood Compartment</a:t>
              </a:r>
            </a:p>
          </p:txBody>
        </p:sp>
        <p:sp>
          <p:nvSpPr>
            <p:cNvPr id="14" name="Rectangle 13"/>
            <p:cNvSpPr/>
            <p:nvPr/>
          </p:nvSpPr>
          <p:spPr>
            <a:xfrm>
              <a:off x="3239588" y="2481942"/>
              <a:ext cx="3657600" cy="418012"/>
            </a:xfrm>
            <a:prstGeom prst="rect">
              <a:avLst/>
            </a:prstGeom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Tissue Compartment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3065418" y="3065417"/>
              <a:ext cx="158496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/>
                <a:t>Extracellular Fluid</a:t>
              </a:r>
            </a:p>
          </p:txBody>
        </p:sp>
        <p:sp>
          <p:nvSpPr>
            <p:cNvPr id="16" name="Rectangle 15"/>
            <p:cNvSpPr/>
            <p:nvPr/>
          </p:nvSpPr>
          <p:spPr>
            <a:xfrm>
              <a:off x="4650378" y="3065417"/>
              <a:ext cx="1645920" cy="58477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600" dirty="0"/>
                <a:t>Intracellular Fluid</a:t>
              </a:r>
            </a:p>
          </p:txBody>
        </p:sp>
        <p:sp>
          <p:nvSpPr>
            <p:cNvPr id="17" name="Rectangle 16"/>
            <p:cNvSpPr/>
            <p:nvPr/>
          </p:nvSpPr>
          <p:spPr>
            <a:xfrm>
              <a:off x="6291942" y="3065417"/>
              <a:ext cx="1280160" cy="58477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600" dirty="0"/>
                <a:t>Parenchyma</a:t>
              </a:r>
            </a:p>
          </p:txBody>
        </p:sp>
        <p:sp>
          <p:nvSpPr>
            <p:cNvPr id="21" name="Left-Right Arrow 20"/>
            <p:cNvSpPr/>
            <p:nvPr/>
          </p:nvSpPr>
          <p:spPr>
            <a:xfrm>
              <a:off x="2024712" y="4243304"/>
              <a:ext cx="1828800" cy="548640"/>
            </a:xfrm>
            <a:prstGeom prst="leftRightArrow">
              <a:avLst/>
            </a:prstGeom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/>
                <a:t>Instant Diffusion</a:t>
              </a:r>
            </a:p>
          </p:txBody>
        </p:sp>
        <p:sp>
          <p:nvSpPr>
            <p:cNvPr id="22" name="Left-Right Arrow 21"/>
            <p:cNvSpPr/>
            <p:nvPr/>
          </p:nvSpPr>
          <p:spPr>
            <a:xfrm>
              <a:off x="2024712" y="3596747"/>
              <a:ext cx="1828800" cy="548640"/>
            </a:xfrm>
            <a:prstGeom prst="leftRightArrow">
              <a:avLst/>
            </a:prstGeom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/>
                <a:t>Active Transport</a:t>
              </a:r>
            </a:p>
          </p:txBody>
        </p:sp>
        <p:sp>
          <p:nvSpPr>
            <p:cNvPr id="25" name="Left-Right Arrow 24"/>
            <p:cNvSpPr/>
            <p:nvPr/>
          </p:nvSpPr>
          <p:spPr>
            <a:xfrm>
              <a:off x="3896623" y="3580493"/>
              <a:ext cx="1828800" cy="548640"/>
            </a:xfrm>
            <a:prstGeom prst="leftRightArrow">
              <a:avLst/>
            </a:prstGeom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/>
                <a:t>Active Transport</a:t>
              </a:r>
            </a:p>
          </p:txBody>
        </p:sp>
        <p:sp>
          <p:nvSpPr>
            <p:cNvPr id="26" name="Left-Right Arrow 25"/>
            <p:cNvSpPr/>
            <p:nvPr/>
          </p:nvSpPr>
          <p:spPr>
            <a:xfrm>
              <a:off x="3896623" y="4226732"/>
              <a:ext cx="1828800" cy="548640"/>
            </a:xfrm>
            <a:prstGeom prst="leftRightArrow">
              <a:avLst/>
            </a:prstGeom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/>
                <a:t>Instant Diffusion</a:t>
              </a:r>
            </a:p>
          </p:txBody>
        </p:sp>
        <p:sp>
          <p:nvSpPr>
            <p:cNvPr id="27" name="Left-Right Arrow 26"/>
            <p:cNvSpPr/>
            <p:nvPr/>
          </p:nvSpPr>
          <p:spPr>
            <a:xfrm>
              <a:off x="1754778" y="4889861"/>
              <a:ext cx="2103120" cy="548640"/>
            </a:xfrm>
            <a:prstGeom prst="leftRightArrow">
              <a:avLst/>
            </a:prstGeom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/>
                <a:t>Facilitated Diffusion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85245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BioGears Team PPT Template_2014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6235</TotalTime>
  <Words>56</Words>
  <Application>Microsoft Office PowerPoint</Application>
  <PresentationFormat>On-screen Show (4:3)</PresentationFormat>
  <Paragraphs>24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Office Theme</vt:lpstr>
      <vt:lpstr>BioGears Team PPT Template_2014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Jeff Webb  ARA/SED</dc:creator>
  <cp:lastModifiedBy>Jeff Webb</cp:lastModifiedBy>
  <cp:revision>227</cp:revision>
  <cp:lastPrinted>2014-09-04T18:48:26Z</cp:lastPrinted>
  <dcterms:created xsi:type="dcterms:W3CDTF">2014-09-02T19:13:20Z</dcterms:created>
  <dcterms:modified xsi:type="dcterms:W3CDTF">2020-01-07T21:38:43Z</dcterms:modified>
</cp:coreProperties>
</file>

<file path=docProps/thumbnail.jpeg>
</file>