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16"/>
  </p:notesMasterIdLst>
  <p:sldIdLst>
    <p:sldId id="266" r:id="rId3"/>
    <p:sldId id="283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86" r:id="rId12"/>
    <p:sldId id="287" r:id="rId13"/>
    <p:sldId id="288" r:id="rId14"/>
    <p:sldId id="289" r:id="rId15"/>
  </p:sldIdLst>
  <p:sldSz cx="9144000" cy="6858000" type="screen4x3"/>
  <p:notesSz cx="6996113" cy="92821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E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64" autoAdjust="0"/>
  </p:normalViewPr>
  <p:slideViewPr>
    <p:cSldViewPr>
      <p:cViewPr varScale="1">
        <p:scale>
          <a:sx n="134" d="100"/>
          <a:sy n="134" d="100"/>
        </p:scale>
        <p:origin x="132" y="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240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26BB8-5932-4ACC-8CD5-328D9DA138C9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38675" cy="3479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8488"/>
            <a:ext cx="5595937" cy="4176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240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E9A71-B8D6-467E-9737-A44765197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92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1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6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04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10098" y="4547070"/>
            <a:ext cx="2337798" cy="58337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date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-8466" y="0"/>
            <a:ext cx="9178882" cy="2167467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2167468"/>
            <a:ext cx="9180577" cy="255236"/>
          </a:xfrm>
          <a:prstGeom prst="rect">
            <a:avLst/>
          </a:prstGeom>
          <a:solidFill>
            <a:srgbClr val="4BB04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Placeholder 11"/>
          <p:cNvSpPr>
            <a:spLocks noGrp="1"/>
          </p:cNvSpPr>
          <p:nvPr>
            <p:ph type="title" hasCustomPrompt="1"/>
          </p:nvPr>
        </p:nvSpPr>
        <p:spPr>
          <a:xfrm>
            <a:off x="1371600" y="3707448"/>
            <a:ext cx="6637867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2" name="Picture 1" descr="biogears_WTlogo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111775"/>
            <a:ext cx="5747896" cy="128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579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798" y="1403772"/>
            <a:ext cx="8671971" cy="47892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081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5237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298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090" y="1535113"/>
            <a:ext cx="433029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090" y="2174875"/>
            <a:ext cx="433029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2770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27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499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36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403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8730"/>
            <a:ext cx="3008313" cy="93376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68730"/>
            <a:ext cx="5111750" cy="56248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249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5458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95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87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8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63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2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82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5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AFD63-10BD-4598-9E1E-9FFECB76D2D7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-1" y="6487054"/>
            <a:ext cx="9160933" cy="381000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 rot="16200000">
            <a:off x="7945439" y="4993213"/>
            <a:ext cx="227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Copyright 2014. All rights reserved. Applied </a:t>
            </a:r>
            <a:r>
              <a:rPr lang="en-US" sz="600" dirty="0" err="1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ReArch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 Associates, Inc.</a:t>
            </a: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0" y="6468004"/>
            <a:ext cx="9144000" cy="17462"/>
          </a:xfrm>
          <a:prstGeom prst="rect">
            <a:avLst/>
          </a:prstGeom>
          <a:solidFill>
            <a:srgbClr val="4BB04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-108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6" name="Text Placeholder 9"/>
          <p:cNvSpPr>
            <a:spLocks noGrp="1"/>
          </p:cNvSpPr>
          <p:nvPr>
            <p:ph type="body" idx="1"/>
          </p:nvPr>
        </p:nvSpPr>
        <p:spPr>
          <a:xfrm>
            <a:off x="183444" y="1397000"/>
            <a:ext cx="8760356" cy="4868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-8467" y="1"/>
            <a:ext cx="9171433" cy="510556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30" name="Picture 29" descr="ARA_Logo_white_2010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351" y="6503986"/>
            <a:ext cx="892588" cy="342159"/>
          </a:xfrm>
          <a:prstGeom prst="rect">
            <a:avLst/>
          </a:prstGeom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83444" y="65484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6EDD5FD9-64F1-4545-B9DF-61B5A2906508}" type="slidenum">
              <a:rPr lang="en-US" sz="1000">
                <a:solidFill>
                  <a:prstClr val="white"/>
                </a:solidFill>
                <a:ea typeface="Calibri" pitchFamily="-111" charset="0"/>
                <a:cs typeface="Calibri" pitchFamily="-111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prstClr val="white"/>
              </a:solidFill>
              <a:ea typeface="Calibri" pitchFamily="-111" charset="0"/>
              <a:cs typeface="Calibri" pitchFamily="-111" charset="0"/>
            </a:endParaRPr>
          </a:p>
        </p:txBody>
      </p:sp>
      <p:pic>
        <p:nvPicPr>
          <p:cNvPr id="11" name="Picture 10" descr="biogears_WTlogov02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8102"/>
            <a:ext cx="2057400" cy="4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69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rgbClr val="001F4B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1F4B"/>
          </a:solidFill>
          <a:latin typeface="Arial"/>
          <a:ea typeface="+mn-ea"/>
          <a:cs typeface="Arial"/>
        </a:defRPr>
      </a:lvl1pPr>
      <a:lvl2pPr marL="8001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1F4B"/>
          </a:solidFill>
          <a:latin typeface="Arial"/>
          <a:ea typeface="+mn-ea"/>
          <a:cs typeface="Arial"/>
        </a:defRPr>
      </a:lvl2pPr>
      <a:lvl3pPr marL="12001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rgbClr val="001F4B"/>
          </a:solidFill>
          <a:latin typeface="Arial"/>
          <a:ea typeface="+mn-ea"/>
          <a:cs typeface="Arial"/>
        </a:defRPr>
      </a:lvl3pPr>
      <a:lvl4pPr marL="16573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4pPr>
      <a:lvl5pPr marL="21145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own Arrow 17"/>
          <p:cNvSpPr/>
          <p:nvPr/>
        </p:nvSpPr>
        <p:spPr>
          <a:xfrm rot="16200000">
            <a:off x="3376180" y="5128780"/>
            <a:ext cx="486640" cy="3810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3621" y="1981200"/>
            <a:ext cx="3309179" cy="3886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Preprocess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 err="1"/>
              <a:t>CalculateWork</a:t>
            </a:r>
            <a:endParaRPr lang="en-US" sz="105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 err="1"/>
              <a:t>CalculateFatigue</a:t>
            </a:r>
            <a:endParaRPr lang="en-US" sz="105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 err="1"/>
              <a:t>UpdateChestWallCompliances</a:t>
            </a:r>
            <a:endParaRPr lang="en-US" sz="105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 err="1"/>
              <a:t>UpdateVolumes</a:t>
            </a:r>
            <a:endParaRPr lang="en-US" sz="105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 err="1"/>
              <a:t>UpdateResistances</a:t>
            </a:r>
            <a:endParaRPr lang="en-US" sz="105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 err="1"/>
              <a:t>UpdateAlveolarCompiances</a:t>
            </a:r>
            <a:endParaRPr lang="en-US" sz="105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 err="1"/>
              <a:t>UpdateInspiratoryExpiratoryRatio</a:t>
            </a:r>
            <a:endParaRPr lang="en-US" sz="105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 err="1"/>
              <a:t>UpdateDiffusion</a:t>
            </a:r>
            <a:endParaRPr lang="en-US" sz="105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 err="1"/>
              <a:t>UpdatePulmonaryCapillary</a:t>
            </a:r>
            <a:endParaRPr lang="en-US" sz="105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 err="1"/>
              <a:t>ProcessAerosolSubstances</a:t>
            </a:r>
            <a:endParaRPr lang="en-US" sz="105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/>
              <a:t>Pneumothorax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50" dirty="0" err="1"/>
              <a:t>DoLeftNeedleDecompression</a:t>
            </a:r>
            <a:endParaRPr lang="en-US" sz="105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50" dirty="0" err="1"/>
              <a:t>DoRightNeedleDecompression</a:t>
            </a:r>
            <a:endParaRPr lang="en-US" sz="105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 err="1"/>
              <a:t>ConsciousRespiration</a:t>
            </a:r>
            <a:endParaRPr lang="en-US" sz="105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50" dirty="0" err="1"/>
              <a:t>ProcessConsciousRespiration</a:t>
            </a:r>
            <a:endParaRPr lang="en-US" sz="105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 err="1"/>
              <a:t>MechanicalVentilation</a:t>
            </a:r>
            <a:endParaRPr lang="en-US" sz="105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 err="1"/>
              <a:t>SupplementalOxygen</a:t>
            </a:r>
            <a:endParaRPr lang="en-US" sz="105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 err="1"/>
              <a:t>RespiratoryDriver</a:t>
            </a:r>
            <a:endParaRPr lang="en-US" sz="105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50" dirty="0" err="1">
                <a:solidFill>
                  <a:prstClr val="white"/>
                </a:solidFill>
              </a:rPr>
              <a:t>VolumeToDriverPressure</a:t>
            </a:r>
            <a:endParaRPr lang="en-US" sz="1050" dirty="0">
              <a:solidFill>
                <a:prstClr val="white"/>
              </a:solidFill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50" dirty="0" err="1">
                <a:solidFill>
                  <a:prstClr val="white"/>
                </a:solidFill>
              </a:rPr>
              <a:t>SetBreathCycleFractions</a:t>
            </a:r>
            <a:endParaRPr lang="en-US" sz="1050" dirty="0">
              <a:solidFill>
                <a:prstClr val="white"/>
              </a:solidFill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50" dirty="0" err="1">
                <a:solidFill>
                  <a:prstClr val="white"/>
                </a:solidFill>
              </a:rPr>
              <a:t>ModifyDriverPressure</a:t>
            </a:r>
            <a:endParaRPr lang="en-US" sz="1050" dirty="0">
              <a:solidFill>
                <a:prstClr val="white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3853621" y="4800600"/>
            <a:ext cx="2013779" cy="99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Process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/>
              <a:t>ProcessCircuit</a:t>
            </a:r>
            <a:endParaRPr lang="en-US" sz="1050" dirty="0"/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/>
              <a:t>TansportGraph</a:t>
            </a:r>
            <a:endParaRPr lang="en-US" sz="1050" dirty="0"/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/>
              <a:t>CalculateVitalSigns</a:t>
            </a:r>
            <a:endParaRPr lang="en-US" sz="1050" dirty="0">
              <a:solidFill>
                <a:prstClr val="white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6400801" y="5033891"/>
            <a:ext cx="2133600" cy="60490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err="1">
                <a:solidFill>
                  <a:prstClr val="white"/>
                </a:solidFill>
              </a:rPr>
              <a:t>PostProcess</a:t>
            </a:r>
            <a:endParaRPr lang="en-US" sz="1050" b="1" u="sng" dirty="0">
              <a:solidFill>
                <a:prstClr val="white"/>
              </a:solidFill>
            </a:endParaRPr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/>
              <a:t>PostProcessCircuit</a:t>
            </a:r>
            <a:endParaRPr lang="en-US" sz="1050" dirty="0"/>
          </a:p>
        </p:txBody>
      </p:sp>
      <p:sp>
        <p:nvSpPr>
          <p:cNvPr id="34" name="Down Arrow 33"/>
          <p:cNvSpPr/>
          <p:nvPr/>
        </p:nvSpPr>
        <p:spPr>
          <a:xfrm rot="16200000">
            <a:off x="5890780" y="5145846"/>
            <a:ext cx="486640" cy="3810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U-Turn Arrow 1"/>
          <p:cNvSpPr/>
          <p:nvPr/>
        </p:nvSpPr>
        <p:spPr>
          <a:xfrm rot="10800000">
            <a:off x="1447800" y="5714999"/>
            <a:ext cx="6172200" cy="1066800"/>
          </a:xfrm>
          <a:prstGeom prst="uturnArrow">
            <a:avLst>
              <a:gd name="adj1" fmla="val 24048"/>
              <a:gd name="adj2" fmla="val 25000"/>
              <a:gd name="adj3" fmla="val 25000"/>
              <a:gd name="adj4" fmla="val 43750"/>
              <a:gd name="adj5" fmla="val 75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987222" y="1981200"/>
            <a:ext cx="2547179" cy="4804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Assessments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/>
              <a:t>CalculatePulmonaryFunctionTest</a:t>
            </a:r>
            <a:endParaRPr lang="en-US" sz="10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3588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81000"/>
            <a:ext cx="4487228" cy="124682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981200"/>
            <a:ext cx="4487228" cy="122015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505200"/>
            <a:ext cx="4487228" cy="108680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029200"/>
            <a:ext cx="4487228" cy="95345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8629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02" t="15385" r="50571" b="25055"/>
          <a:stretch/>
        </p:blipFill>
        <p:spPr bwMode="auto">
          <a:xfrm>
            <a:off x="914400" y="838200"/>
            <a:ext cx="5273040" cy="413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26370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5CBBE52-E397-4CD5-B08D-5B3138B6AF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316" y="0"/>
            <a:ext cx="83793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425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74E69B6-AA0C-45DD-B960-7366DAF920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00" t="1773" r="65834" b="60154"/>
          <a:stretch/>
        </p:blipFill>
        <p:spPr>
          <a:xfrm>
            <a:off x="38100" y="2985257"/>
            <a:ext cx="2667000" cy="2286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D7EA3AD-147B-4942-9585-9C0F6DD05A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500" t="17767" b="30197"/>
          <a:stretch/>
        </p:blipFill>
        <p:spPr>
          <a:xfrm>
            <a:off x="5410200" y="2209800"/>
            <a:ext cx="3429000" cy="3124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3D330CC-57F1-490E-8D95-B0EBC7CA3E2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00" t="58380" r="64583"/>
          <a:stretch/>
        </p:blipFill>
        <p:spPr>
          <a:xfrm>
            <a:off x="2705100" y="2878806"/>
            <a:ext cx="2781300" cy="249890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DB82A9F-7B96-41D1-9326-B8AE8D92E7EF}"/>
              </a:ext>
            </a:extLst>
          </p:cNvPr>
          <p:cNvSpPr txBox="1"/>
          <p:nvPr/>
        </p:nvSpPr>
        <p:spPr>
          <a:xfrm>
            <a:off x="825617" y="1828800"/>
            <a:ext cx="1091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Nasal Cannula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252178-A42C-413A-9714-6DC81BA0251D}"/>
              </a:ext>
            </a:extLst>
          </p:cNvPr>
          <p:cNvSpPr txBox="1"/>
          <p:nvPr/>
        </p:nvSpPr>
        <p:spPr>
          <a:xfrm>
            <a:off x="6366351" y="1828800"/>
            <a:ext cx="15166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Nonrebreather Mask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53AFEC-FB89-478E-8007-D84B1C1802DA}"/>
              </a:ext>
            </a:extLst>
          </p:cNvPr>
          <p:cNvSpPr txBox="1"/>
          <p:nvPr/>
        </p:nvSpPr>
        <p:spPr>
          <a:xfrm>
            <a:off x="3596254" y="1828800"/>
            <a:ext cx="9989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Simple Mask</a:t>
            </a:r>
          </a:p>
        </p:txBody>
      </p:sp>
    </p:spTree>
    <p:extLst>
      <p:ext uri="{BB962C8B-B14F-4D97-AF65-F5344CB8AC3E}">
        <p14:creationId xmlns:p14="http://schemas.microsoft.com/office/powerpoint/2010/main" val="2038784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" t="1804" r="1834" b="2578"/>
          <a:stretch/>
        </p:blipFill>
        <p:spPr bwMode="auto">
          <a:xfrm>
            <a:off x="2479041" y="1737361"/>
            <a:ext cx="4470400" cy="3230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207333" y="0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4</a:t>
            </a:r>
          </a:p>
        </p:txBody>
      </p:sp>
    </p:spTree>
    <p:extLst>
      <p:ext uri="{BB962C8B-B14F-4D97-AF65-F5344CB8AC3E}">
        <p14:creationId xmlns:p14="http://schemas.microsoft.com/office/powerpoint/2010/main" val="4211701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libri"/>
                        <a:cs typeface="Times New Roman"/>
                      </a:rPr>
                      <m:t>𝐶</m:t>
                    </m:r>
                    <m:r>
                      <a:rPr lang="en-US" i="1" smtClean="0">
                        <a:latin typeface="Cambria Math"/>
                        <a:ea typeface="Calibri"/>
                        <a:cs typeface="Times New Roman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/>
                            <a:ea typeface="Cambria Math"/>
                            <a:cs typeface="Times New Roman"/>
                          </a:rPr>
                          <m:t>𝛿</m:t>
                        </m:r>
                        <m:r>
                          <a:rPr lang="en-US" i="1">
                            <a:latin typeface="Cambria Math"/>
                            <a:ea typeface="Calibri"/>
                            <a:cs typeface="Times New Roman"/>
                          </a:rPr>
                          <m:t>𝑉</m:t>
                        </m:r>
                      </m:num>
                      <m:den>
                        <m:r>
                          <a:rPr lang="en-US" i="1" smtClean="0">
                            <a:latin typeface="Cambria Math"/>
                            <a:ea typeface="Cambria Math"/>
                            <a:cs typeface="Times New Roman"/>
                          </a:rPr>
                          <m:t>𝛿</m:t>
                        </m:r>
                        <m:r>
                          <a:rPr lang="en-US" i="1">
                            <a:latin typeface="Cambria Math"/>
                            <a:ea typeface="Calibri"/>
                            <a:cs typeface="Times New Roman"/>
                          </a:rPr>
                          <m:t>𝑃</m:t>
                        </m:r>
                      </m:den>
                    </m:f>
                  </m:oMath>
                </a14:m>
                <a:endParaRPr lang="en-US" dirty="0">
                  <a:ea typeface="Calibri"/>
                  <a:cs typeface="Times New Roman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𝑉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  <a:cs typeface="Times New Roman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  <a:cs typeface="Times New Roman"/>
                          </a:rPr>
                          <m:t>𝑃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  <a:cs typeface="Times New Roman"/>
                          </a:rPr>
                          <m:t>+ 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  <a:cs typeface="Times New Roman"/>
                          </a:rPr>
                          <m:t>𝛿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  <a:cs typeface="Times New Roman"/>
                          </a:rPr>
                          <m:t>𝑃</m:t>
                        </m:r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=</m:t>
                    </m:r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𝑉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  <a:cs typeface="Times New Roman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  <a:cs typeface="Times New Roman"/>
                          </a:rPr>
                          <m:t>𝑃</m:t>
                        </m:r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+</m:t>
                    </m:r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𝐶</m:t>
                    </m:r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𝛿</m:t>
                    </m:r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𝑃</m:t>
                    </m:r>
                  </m:oMath>
                </a14:m>
                <a:endParaRPr lang="en-US" i="1" dirty="0">
                  <a:latin typeface="Cambria Math"/>
                  <a:ea typeface="Cambria Math"/>
                  <a:cs typeface="Times New Roman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  <a:cs typeface="Times New Roman"/>
                      </a:rPr>
                      <m:t>∆</m:t>
                    </m:r>
                    <m:r>
                      <a:rPr lang="en-US" i="1">
                        <a:latin typeface="Cambria Math"/>
                        <a:ea typeface="Cambria Math"/>
                        <a:cs typeface="Times New Roman"/>
                      </a:rPr>
                      <m:t>𝑃</m:t>
                    </m:r>
                    <m:r>
                      <a:rPr lang="en-US" i="1">
                        <a:latin typeface="Cambria Math"/>
                        <a:ea typeface="Cambria Math"/>
                        <a:cs typeface="Times New Roman"/>
                      </a:rPr>
                      <m:t>=</m:t>
                    </m:r>
                    <m:r>
                      <a:rPr lang="en-US" i="1">
                        <a:latin typeface="Cambria Math"/>
                        <a:ea typeface="Cambria Math"/>
                        <a:cs typeface="Times New Roman"/>
                      </a:rPr>
                      <m:t>𝑅𝑄</m:t>
                    </m:r>
                  </m:oMath>
                </a14:m>
                <a:endParaRPr lang="en-US" dirty="0">
                  <a:ea typeface="Cambria Math"/>
                  <a:cs typeface="Times New Roman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dirty="0">
                    <a:ea typeface="Calibri"/>
                    <a:cs typeface="Times New Roman"/>
                  </a:rPr>
                  <a:t>Q=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  <a:ea typeface="Cambria Math"/>
                            <a:cs typeface="Times New Roman"/>
                          </a:rPr>
                          <m:t>𝜕</m:t>
                        </m:r>
                        <m:r>
                          <a:rPr lang="en-US" i="1">
                            <a:latin typeface="Cambria Math"/>
                            <a:ea typeface="Cambria Math"/>
                            <a:cs typeface="Times New Roman"/>
                          </a:rPr>
                          <m:t>𝑉</m:t>
                        </m:r>
                      </m:num>
                      <m:den>
                        <m:r>
                          <a:rPr lang="en-US" i="1">
                            <a:latin typeface="Cambria Math"/>
                            <a:ea typeface="Cambria Math"/>
                            <a:cs typeface="Times New Roman"/>
                          </a:rPr>
                          <m:t>𝜕</m:t>
                        </m:r>
                        <m:r>
                          <a:rPr lang="en-US" i="1">
                            <a:latin typeface="Cambria Math"/>
                            <a:ea typeface="Cambria Math"/>
                            <a:cs typeface="Times New Roman"/>
                          </a:rPr>
                          <m:t>𝑡</m:t>
                        </m:r>
                      </m:den>
                    </m:f>
                  </m:oMath>
                </a14:m>
                <a:endParaRPr lang="en-US" dirty="0"/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𝑃</m:t>
                    </m:r>
                  </m:oMath>
                </a14:m>
                <a:endParaRPr lang="en-US" b="0" dirty="0">
                  <a:ea typeface="Cambria Math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ea typeface="Cambria Math"/>
                      </a:rPr>
                      <m:t>𝑅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8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𝜇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𝑙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𝑟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4</m:t>
                            </m:r>
                          </m:sup>
                        </m:sSup>
                      </m:den>
                    </m:f>
                  </m:oMath>
                </a14:m>
                <a:endParaRPr lang="en-US" dirty="0"/>
              </a:p>
              <a:p>
                <a:pPr marL="0" marR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1">
                <a:blip r:embed="rId2"/>
                <a:stretch>
                  <a:fillRect l="-19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/>
              <p:cNvSpPr>
                <a:spLocks noGrp="1"/>
              </p:cNvSpPr>
              <p:nvPr>
                <p:ph sz="quarter" idx="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𝑡𝑟𝑎𝑐h𝑒𝑎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𝑎𝑖𝑟𝑤𝑎𝑦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𝑐𝑎𝑟𝑖𝑛𝑎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𝑡𝑟𝑎𝑐h𝑒𝑎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𝑡𝑟𝑎𝑐h𝑒𝑎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𝑐𝑎𝑟𝑖𝑛𝑎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𝑡𝑜𝑡𝑎𝑙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𝑡𝑜𝑡𝑎𝑙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𝐴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𝑂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blipFill rotWithShape="1">
                <a:blip r:embed="rId3"/>
                <a:stretch>
                  <a:fillRect l="-21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4747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57200" y="2174875"/>
                <a:ext cx="8077200" cy="3951288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𝐿𝑢𝑛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𝑔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𝑉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𝐿𝑢𝑛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𝑔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𝑙𝑢𝑛𝑔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𝐿𝑢𝑛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𝑔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𝑉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𝐿𝑢𝑛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𝑔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×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𝑃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𝐻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𝑂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𝐿𝑢𝑛𝑔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endParaRPr lang="en-US" b="0" dirty="0">
                  <a:ea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𝑅𝑉</m:t>
                    </m:r>
                    <m:r>
                      <a:rPr lang="en-US" i="1">
                        <a:latin typeface="Cambria Math"/>
                      </a:rPr>
                      <m:t> = </m:t>
                    </m:r>
                    <m:r>
                      <a:rPr lang="en-US" i="1">
                        <a:latin typeface="Cambria Math"/>
                      </a:rPr>
                      <m:t>𝐹𝑅𝐶</m:t>
                    </m:r>
                    <m:r>
                      <a:rPr lang="en-US" i="1">
                        <a:latin typeface="Cambria Math"/>
                      </a:rPr>
                      <m:t> + 1.3∗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𝑝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𝑙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sub>
                    </m:sSub>
                    <m:r>
                      <a:rPr lang="en-US" i="1"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𝑙𝑢𝑛𝑔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𝐼𝑅𝑉</m:t>
                    </m:r>
                    <m:r>
                      <a:rPr lang="en-US" i="1">
                        <a:latin typeface="Cambria Math"/>
                      </a:rPr>
                      <m:t> = </m:t>
                    </m:r>
                    <m:r>
                      <a:rPr lang="en-US" i="1">
                        <a:latin typeface="Cambria Math"/>
                      </a:rPr>
                      <m:t>𝑇𝐿𝐶</m:t>
                    </m:r>
                    <m:r>
                      <a:rPr lang="en-US" i="1">
                        <a:latin typeface="Cambria Math"/>
                      </a:rPr>
                      <m:t> − </m:t>
                    </m:r>
                    <m:r>
                      <a:rPr lang="en-US" i="1">
                        <a:latin typeface="Cambria Math"/>
                      </a:rPr>
                      <m:t>𝐹𝑅𝐶</m:t>
                    </m:r>
                    <m:r>
                      <a:rPr lang="en-US" i="1">
                        <a:latin typeface="Cambria Math"/>
                      </a:rPr>
                      <m:t> 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𝐶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𝐼𝑅𝑉</m:t>
                    </m:r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𝐸𝑅𝑉</m:t>
                    </m:r>
                    <m:r>
                      <a:rPr lang="en-US" i="1">
                        <a:latin typeface="Cambria Math"/>
                      </a:rPr>
                      <m:t>.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𝐶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𝑇𝐿𝐶</m:t>
                    </m:r>
                    <m:r>
                      <a:rPr lang="en-US" i="1">
                        <a:latin typeface="Cambria Math"/>
                      </a:rPr>
                      <m:t>−</m:t>
                    </m:r>
                    <m:r>
                      <a:rPr lang="en-US" i="1">
                        <a:latin typeface="Cambria Math"/>
                      </a:rPr>
                      <m:t>𝑅𝑉</m:t>
                    </m:r>
                    <m:r>
                      <a:rPr lang="en-US" i="1">
                        <a:latin typeface="Cambria Math"/>
                      </a:rPr>
                      <m:t>.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𝐼𝐶</m:t>
                    </m:r>
                    <m:r>
                      <a:rPr lang="en-US" i="1">
                        <a:latin typeface="Cambria Math"/>
                      </a:rPr>
                      <m:t> = </m:t>
                    </m:r>
                    <m:r>
                      <a:rPr lang="en-US" i="1">
                        <a:latin typeface="Cambria Math"/>
                      </a:rPr>
                      <m:t>𝑇𝐿𝐶</m:t>
                    </m:r>
                    <m:r>
                      <a:rPr lang="en-US" i="1">
                        <a:latin typeface="Cambria Math"/>
                      </a:rPr>
                      <m:t> − </m:t>
                    </m:r>
                    <m:r>
                      <a:rPr lang="en-US" i="1">
                        <a:latin typeface="Cambria Math"/>
                      </a:rPr>
                      <m:t>𝐹𝑅𝐶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𝑉</m:t>
                            </m:r>
                          </m:e>
                        </m:acc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𝐸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 ×</m:t>
                    </m:r>
                    <m:r>
                      <a:rPr lang="en-US" i="1">
                        <a:latin typeface="Cambria Math"/>
                      </a:rPr>
                      <m:t>𝑅𝑅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57200" y="2174875"/>
                <a:ext cx="8077200" cy="3951288"/>
              </a:xfrm>
              <a:blipFill rotWithShape="1">
                <a:blip r:embed="rId2"/>
                <a:stretch>
                  <a:fillRect l="-981" t="-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949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𝐸𝑅𝑉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𝐹𝑅𝐶</m:t>
                    </m:r>
                    <m:r>
                      <a:rPr lang="en-US" b="0" i="1" smtClean="0">
                        <a:latin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</a:rPr>
                      <m:t>𝑅𝑉</m:t>
                    </m:r>
                  </m:oMath>
                </a14:m>
                <a:endParaRPr lang="en-US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𝑡𝑟𝑎𝑐h𝑒𝑎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𝑎𝑖𝑟𝑤𝑎𝑦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𝑐𝑎𝑟𝑖𝑛𝑎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𝑡𝑟𝑎𝑐h𝑒𝑎</m:t>
                            </m:r>
                          </m:sub>
                        </m:sSub>
                      </m:den>
                    </m:f>
                  </m:oMath>
                </a14:m>
                <a:endParaRPr lang="en-US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𝑡𝑜𝑡𝑎𝑙</m:t>
                        </m:r>
                      </m:sub>
                    </m:sSub>
                  </m:oMath>
                </a14:m>
                <a:endParaRPr lang="en-US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2890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𝐸𝑅𝑉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𝐹𝑅𝐶</m:t>
                    </m:r>
                    <m:r>
                      <a:rPr lang="en-US" b="0" i="1" smtClean="0">
                        <a:latin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</a:rPr>
                      <m:t>𝑅𝑉</m:t>
                    </m:r>
                  </m:oMath>
                </a14:m>
                <a:endParaRPr lang="en-US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𝑡𝑟𝑎𝑐h𝑒𝑎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𝑚𝑜𝑢𝑡h</m:t>
                            </m:r>
                          </m:sub>
                        </m:sSub>
                        <m:r>
                          <a:rPr lang="en-US" sz="24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𝑐𝑎𝑟𝑖𝑛𝑎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𝑡𝑟𝑎𝑐h𝑒𝑎</m:t>
                            </m:r>
                          </m:sub>
                        </m:sSub>
                      </m:den>
                    </m:f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𝑡𝑜𝑡𝑎𝑙</m:t>
                        </m:r>
                      </m:sub>
                    </m:sSub>
                  </m:oMath>
                </a14:m>
                <a:endParaRPr lang="en-US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𝑚𝑢𝑠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</a:rPr>
                                  <m:t>𝑚𝑎𝑥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1 −</m:t>
                                </m:r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𝑒𝑥𝑝</m:t>
                                </m:r>
                                <m:d>
                                  <m:d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>
                                        <a:latin typeface="Cambria Math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𝑓</m:t>
                                            </m:r>
                                          </m:e>
                                          <m:sub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𝑣</m:t>
                                            </m:r>
                                          </m:sub>
                                        </m:sSub>
                                        <m:r>
                                          <a:rPr lang="en-US" sz="2400" i="1">
                                            <a:latin typeface="Cambria Math"/>
                                          </a:rPr>
                                          <m:t>+4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𝑃</m:t>
                                            </m:r>
                                          </m:e>
                                          <m:sub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0.1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en-US" sz="2400" i="1">
                                            <a:latin typeface="Cambria Math"/>
                                          </a:rPr>
                                          <m:t>10</m:t>
                                        </m:r>
                                      </m:den>
                                    </m:f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</a:rPr>
                                      <m:t>×</m:t>
                                    </m:r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d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, 0&lt;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𝐼</m:t>
                                </m:r>
                              </m:sub>
                            </m:sSub>
                          </m:e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</a:rPr>
                                  <m:t>𝑚𝑎𝑥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𝑒𝑥𝑝</m:t>
                                </m:r>
                                <m:d>
                                  <m:d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>
                                        <a:latin typeface="Cambria Math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𝑓</m:t>
                                            </m:r>
                                          </m:e>
                                          <m:sub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𝑣</m:t>
                                            </m:r>
                                          </m:sub>
                                        </m:sSub>
                                        <m:r>
                                          <a:rPr lang="en-US" sz="2400" i="1">
                                            <a:latin typeface="Cambria Math"/>
                                          </a:rPr>
                                          <m:t>+</m:t>
                                        </m:r>
                                        <m:f>
                                          <m:fPr>
                                            <m:ctrlPr>
                                              <a:rPr lang="en-US" sz="240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sSub>
                                              <m:sSubPr>
                                                <m:ctrlPr>
                                                  <a:rPr lang="en-US" sz="24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400" b="0" i="1" smtClean="0">
                                                    <a:latin typeface="Cambria Math"/>
                                                  </a:rPr>
                                                  <m:t>𝑃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400" b="0" i="1" smtClean="0">
                                                    <a:latin typeface="Cambria Math"/>
                                                  </a:rPr>
                                                  <m:t>0.1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r>
                                              <a:rPr lang="en-US" sz="2400" b="0" i="1" smtClean="0"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</m:den>
                                        </m:f>
                                      </m:num>
                                      <m:den>
                                        <m:r>
                                          <a:rPr lang="en-US" sz="2400" i="1">
                                            <a:latin typeface="Cambria Math"/>
                                          </a:rPr>
                                          <m:t>10</m:t>
                                        </m:r>
                                      </m:den>
                                    </m:f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</a:rPr>
                                      <m:t>×</m:t>
                                    </m:r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d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, 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𝐼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&lt;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𝑡𝑜𝑡</m:t>
                                </m:r>
                              </m:sub>
                            </m:sSub>
                          </m:e>
                        </m:eqArr>
                      </m:e>
                    </m:d>
                  </m:oMath>
                </a14:m>
                <a:endParaRPr lang="en-US" sz="2400" b="0" dirty="0"/>
              </a:p>
              <a:p>
                <a:endParaRPr lang="en-US" b="0" dirty="0"/>
              </a:p>
              <a:p>
                <a:endParaRPr lang="en-US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8169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152400" y="1600200"/>
                <a:ext cx="8991600" cy="4525963"/>
              </a:xfrm>
            </p:spPr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𝑣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(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≡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𝑡𝑜𝑡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b="0" dirty="0"/>
                  <a:t>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0.1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:r>
                  <a:rPr lang="en-US" sz="2200" dirty="0">
                    <a:latin typeface="Cambria Math"/>
                  </a:rPr>
                  <a:t>𝑃</a:t>
                </a:r>
                <a:r>
                  <a:rPr lang="en-US" sz="2800" baseline="-25000" dirty="0">
                    <a:latin typeface="Cambria Math"/>
                  </a:rPr>
                  <a:t>𝑚𝑎𝑥</a:t>
                </a:r>
                <a:r>
                  <a:rPr lang="en-US" sz="2200" dirty="0">
                    <a:latin typeface="Cambria Math"/>
                  </a:rPr>
                  <a:t>=−</a:t>
                </a:r>
                <a:r>
                  <a:rPr lang="en-US" sz="2000" dirty="0">
                    <a:latin typeface="Cambria Math"/>
                  </a:rPr>
                  <a:t>0.3743</a:t>
                </a:r>
                <a:r>
                  <a:rPr lang="en-US" sz="2200" dirty="0">
                    <a:latin typeface="Cambria Math"/>
                  </a:rPr>
                  <a:t>𝑉</a:t>
                </a:r>
                <a:r>
                  <a:rPr lang="en-US" sz="2200" baseline="30000" dirty="0">
                    <a:latin typeface="Cambria Math"/>
                  </a:rPr>
                  <a:t>5</a:t>
                </a:r>
                <a:r>
                  <a:rPr lang="en-US" sz="2200" dirty="0">
                    <a:latin typeface="Cambria Math"/>
                  </a:rPr>
                  <a:t>+</a:t>
                </a:r>
                <a:r>
                  <a:rPr lang="en-US" sz="2000" dirty="0">
                    <a:latin typeface="Cambria Math"/>
                  </a:rPr>
                  <a:t>7.4105</a:t>
                </a:r>
                <a:r>
                  <a:rPr lang="en-US" sz="2200" dirty="0">
                    <a:latin typeface="Cambria Math"/>
                  </a:rPr>
                  <a:t>𝑉</a:t>
                </a:r>
                <a:r>
                  <a:rPr lang="en-US" sz="2200" baseline="30000" dirty="0">
                    <a:latin typeface="Cambria Math"/>
                  </a:rPr>
                  <a:t>4</a:t>
                </a:r>
                <a:r>
                  <a:rPr lang="en-US" sz="2200" dirty="0">
                    <a:latin typeface="Cambria Math"/>
                  </a:rPr>
                  <a:t>−</a:t>
                </a:r>
                <a:r>
                  <a:rPr lang="en-US" sz="2000" dirty="0">
                    <a:latin typeface="Cambria Math"/>
                  </a:rPr>
                  <a:t>57.076</a:t>
                </a:r>
                <a:r>
                  <a:rPr lang="en-US" sz="2200" dirty="0">
                    <a:latin typeface="Cambria Math"/>
                  </a:rPr>
                  <a:t>𝑉</a:t>
                </a:r>
                <a:r>
                  <a:rPr lang="en-US" sz="2200" baseline="30000" dirty="0">
                    <a:latin typeface="Cambria Math"/>
                  </a:rPr>
                  <a:t>3</a:t>
                </a:r>
                <a:r>
                  <a:rPr lang="en-US" sz="2200" dirty="0">
                    <a:latin typeface="Cambria Math"/>
                  </a:rPr>
                  <a:t>+</a:t>
                </a:r>
                <a:r>
                  <a:rPr lang="en-US" sz="2000" dirty="0">
                    <a:latin typeface="Cambria Math"/>
                  </a:rPr>
                  <a:t>214.11</a:t>
                </a:r>
                <a:r>
                  <a:rPr lang="en-US" sz="2200" dirty="0">
                    <a:latin typeface="Cambria Math"/>
                  </a:rPr>
                  <a:t>𝑉</a:t>
                </a:r>
                <a:r>
                  <a:rPr lang="en-US" sz="2200" baseline="30000" dirty="0">
                    <a:latin typeface="Cambria Math"/>
                  </a:rPr>
                  <a:t>2</a:t>
                </a:r>
                <a:r>
                  <a:rPr lang="en-US" sz="2200" dirty="0">
                    <a:latin typeface="Cambria Math"/>
                  </a:rPr>
                  <a:t> − </a:t>
                </a:r>
                <a:r>
                  <a:rPr lang="en-US" sz="2000" dirty="0">
                    <a:latin typeface="Cambria Math"/>
                  </a:rPr>
                  <a:t>409.97</a:t>
                </a:r>
                <a:r>
                  <a:rPr lang="en-US" sz="2200" dirty="0">
                    <a:latin typeface="Cambria Math"/>
                  </a:rPr>
                  <a:t>𝑉+</a:t>
                </a:r>
                <a:r>
                  <a:rPr lang="en-US" sz="2000" dirty="0">
                    <a:latin typeface="Cambria Math"/>
                  </a:rPr>
                  <a:t>262.22</a:t>
                </a:r>
                <a:endParaRPr lang="en-US" sz="2000" b="0" dirty="0">
                  <a:latin typeface="Cambria Math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𝑚𝑎𝑥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𝐼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𝑡𝑜𝑡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𝐼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𝑡𝑜𝑡</m:t>
                            </m:r>
                          </m:sub>
                        </m:sSub>
                      </m:den>
                    </m:f>
                    <m:r>
                      <a:rPr lang="en-US" sz="2400" b="0" i="1" smtClean="0">
                        <a:latin typeface="Cambria Math"/>
                      </a:rPr>
                      <m:t>=0.0125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𝑣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+0.125</m:t>
                    </m:r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𝑣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:endParaRPr lang="en-US" sz="2400" b="0" dirty="0"/>
              </a:p>
              <a:p>
                <a:endParaRPr lang="en-US" b="0" dirty="0"/>
              </a:p>
              <a:p>
                <a:endParaRPr lang="en-US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400" y="1600200"/>
                <a:ext cx="8991600" cy="4525963"/>
              </a:xfrm>
              <a:blipFill rotWithShape="1">
                <a:blip r:embed="rId2"/>
                <a:stretch>
                  <a:fillRect l="-8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21545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𝐴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/>
                          </a:rPr>
                          <m:t>𝑒</m:t>
                        </m:r>
                      </m:e>
                      <m:sub/>
                      <m:sup>
                        <m:r>
                          <a:rPr lang="en-US" sz="2400" b="0" i="1" smtClean="0">
                            <a:latin typeface="Cambria Math"/>
                          </a:rPr>
                          <m:t>−0.05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𝑎</m:t>
                            </m:r>
                          </m:sub>
                        </m:sSub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𝑂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sup>
                    </m:sSubSup>
                    <m:r>
                      <m:rPr>
                        <m:sty m:val="p"/>
                      </m:rPr>
                      <a:rPr lang="en-US" sz="2400" b="0" i="0" smtClean="0">
                        <a:latin typeface="Cambria Math"/>
                      </a:rPr>
                      <m:t>max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</a:rPr>
                          <m:t>0, 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𝑎𝐶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  <m:r>
                          <a:rPr lang="en-US" sz="2400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b="0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>
                        <a:latin typeface="Cambria Math"/>
                      </a:rPr>
                      <m:t>max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0, 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𝑎𝐶</m:t>
                            </m:r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  <m:r>
                          <a:rPr lang="en-US" sz="24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</m:e>
                    </m:d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𝑎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𝑂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𝑎𝐶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𝑂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2400" b="0" dirty="0"/>
                  <a:t>			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𝐸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sz="2400" b="0" dirty="0"/>
                  <a:t>		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𝐸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acc>
                      <m:accPr>
                        <m:chr m:val="̇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𝐴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+</m:t>
                    </m:r>
                    <m:acc>
                      <m:accPr>
                        <m:chr m:val="̇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𝐷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sz="2400" b="0" dirty="0"/>
                  <a:t>		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𝑣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̇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𝐸</m:t>
                                </m:r>
                              </m:sub>
                            </m:sSub>
                          </m:e>
                        </m:acc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𝑇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b="0" dirty="0"/>
                  <a:t>			</a:t>
                </a:r>
              </a:p>
              <a:p>
                <a:endParaRPr lang="en-US" sz="2400" b="0" dirty="0"/>
              </a:p>
              <a:p>
                <a:endParaRPr lang="en-US" sz="2400" b="0" dirty="0"/>
              </a:p>
              <a:p>
                <a:endParaRPr lang="en-US" b="0" dirty="0"/>
              </a:p>
              <a:p>
                <a:endParaRPr lang="en-US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63" t="-404" b="-123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9067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 </m:t>
                    </m:r>
                    <m:d>
                      <m:dPr>
                        <m:begChr m:val="{"/>
                        <m:endChr m:val="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𝑐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+</m:t>
                            </m:r>
                            <m:acc>
                              <m:accPr>
                                <m:chr m:val="̇"/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/>
                                      </a:rPr>
                                      <m:t>𝐸</m:t>
                                    </m:r>
                                  </m:sub>
                                </m:sSub>
                              </m:e>
                            </m:acc>
                            <m:r>
                              <a:rPr lang="en-US" sz="2400" b="0" i="1" smtClean="0">
                                <a:latin typeface="Cambria Math"/>
                              </a:rPr>
                              <m:t>/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𝑚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,  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/>
                              </a:rPr>
                              <m:t>if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𝑇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𝑐</m:t>
                                </m:r>
                              </m:sub>
                            </m:sSub>
                          </m:e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0.5∗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/>
                              </a:rPr>
                              <m:t>, </m:t>
                            </m:r>
                            <m:r>
                              <a:rPr lang="en-US" sz="2400" b="0" i="0" smtClean="0">
                                <a:latin typeface="Cambria Math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/>
                              </a:rPr>
                              <m:t>if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𝑇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/>
                              </a:rPr>
                              <m:t>&gt;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</m:e>
                        </m:eqArr>
                      </m:e>
                    </m:d>
                  </m:oMath>
                </a14:m>
                <a:endParaRPr lang="en-US" sz="24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𝑝𝑢𝑙𝑚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𝑚𝑜𝑢𝑡h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𝑎𝑙𝑣𝑒𝑜𝑙𝑖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𝑡𝑟𝑎𝑐h𝑒𝑎</m:t>
                            </m:r>
                          </m:sub>
                        </m:sSub>
                      </m:den>
                    </m:f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𝑝𝑢𝑙𝑚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𝑇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𝑝𝑙𝑒𝑢</m:t>
                            </m:r>
                          </m:sub>
                        </m:sSub>
                        <m:r>
                          <a:rPr lang="en-US" sz="2400" i="1">
                            <a:latin typeface="Cambria Math"/>
                          </a:rPr>
                          <m:t>(</m:t>
                        </m:r>
                        <m:r>
                          <a:rPr lang="en-US" sz="2400" i="1">
                            <a:latin typeface="Cambria Math"/>
                          </a:rPr>
                          <m:t>𝑚𝑎𝑥</m:t>
                        </m:r>
                        <m:r>
                          <a:rPr lang="en-US" sz="2400" i="1">
                            <a:latin typeface="Cambria Math"/>
                          </a:rPr>
                          <m:t>)−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𝑝𝑙𝑒𝑢</m:t>
                            </m:r>
                          </m:sub>
                        </m:sSub>
                        <m:r>
                          <a:rPr lang="en-US" sz="2400" i="1">
                            <a:latin typeface="Cambria Math"/>
                          </a:rPr>
                          <m:t>(</m:t>
                        </m:r>
                        <m:r>
                          <a:rPr lang="en-US" sz="2400" i="1">
                            <a:latin typeface="Cambria Math"/>
                          </a:rPr>
                          <m:t>𝑚𝑖𝑛</m:t>
                        </m:r>
                        <m:r>
                          <a:rPr lang="en-US" sz="2400" i="1"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endParaRPr lang="en-US" sz="2400" dirty="0"/>
              </a:p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𝐸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𝑇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𝑐</m:t>
                        </m:r>
                      </m:e>
                    </m:d>
                  </m:oMath>
                </a14:m>
                <a:endParaRPr lang="en-US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1178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ioGears Team PPT Template_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7628</TotalTime>
  <Words>218</Words>
  <Application>Microsoft Office PowerPoint</Application>
  <PresentationFormat>On-screen Show (4:3)</PresentationFormat>
  <Paragraphs>90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Cambria Math</vt:lpstr>
      <vt:lpstr>Office Theme</vt:lpstr>
      <vt:lpstr>BioGears Team PPT Template_2014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Webb  ARA/SED</dc:creator>
  <cp:lastModifiedBy>Jeff Webb</cp:lastModifiedBy>
  <cp:revision>240</cp:revision>
  <cp:lastPrinted>2014-09-04T18:48:26Z</cp:lastPrinted>
  <dcterms:created xsi:type="dcterms:W3CDTF">2014-09-02T19:13:20Z</dcterms:created>
  <dcterms:modified xsi:type="dcterms:W3CDTF">2019-10-15T17:14:40Z</dcterms:modified>
</cp:coreProperties>
</file>