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7"/>
  </p:notesMasterIdLst>
  <p:sldIdLst>
    <p:sldId id="266" r:id="rId3"/>
    <p:sldId id="269" r:id="rId4"/>
    <p:sldId id="271" r:id="rId5"/>
    <p:sldId id="272" r:id="rId6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34" d="100"/>
          <a:sy n="134" d="100"/>
        </p:scale>
        <p:origin x="132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79" y="195782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9600" y="1891259"/>
            <a:ext cx="1981199" cy="19287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Preprocess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CalculateCyclePhase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CalculateSourceStatus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SetConnection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CalculateValveResistances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CalculateEquipmentLeak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CalculateVentilator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CalculateGasSource</a:t>
            </a:r>
            <a:endParaRPr lang="en-US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err="1"/>
              <a:t>CheckReliefValve</a:t>
            </a:r>
            <a:endParaRPr lang="en-US" sz="1050" dirty="0"/>
          </a:p>
        </p:txBody>
      </p:sp>
      <p:sp>
        <p:nvSpPr>
          <p:cNvPr id="26" name="Rounded Rectangle 25"/>
          <p:cNvSpPr/>
          <p:nvPr/>
        </p:nvSpPr>
        <p:spPr>
          <a:xfrm>
            <a:off x="3298410" y="1905000"/>
            <a:ext cx="2492789" cy="6095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/>
              <a:t>Combined Circuit Solved by Respiratory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CalculateScrubber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3298410" y="3215119"/>
            <a:ext cx="2492789" cy="6049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>
                <a:solidFill>
                  <a:prstClr val="white"/>
                </a:solidFill>
              </a:rPr>
              <a:t>PostProcess</a:t>
            </a:r>
            <a:endParaRPr lang="en-US" sz="1050" b="1" u="sng" dirty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/>
              <a:t>Combined Circuit Time Advanced by Respiratory</a:t>
            </a:r>
          </a:p>
        </p:txBody>
      </p:sp>
      <p:sp>
        <p:nvSpPr>
          <p:cNvPr id="13" name="Down Arrow 12"/>
          <p:cNvSpPr/>
          <p:nvPr/>
        </p:nvSpPr>
        <p:spPr>
          <a:xfrm rot="5400000">
            <a:off x="2690379" y="3250874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4328679" y="25908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358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3968" y="914400"/>
            <a:ext cx="2507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Inspiration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Constant ventilator pressure applied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Inhalation valve opened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Exhalation valve closed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50567" y="914400"/>
            <a:ext cx="2507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Inspiration To Expiration Transition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Transition when inspiration time is achieved (via I:E Ratio)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3400" y="2514600"/>
            <a:ext cx="252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Expiration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Set ventilator pressure to positive end expired pressure (PEEP)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Inhalation valve closed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Exhalation valve opened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66801" y="2514600"/>
            <a:ext cx="252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Expiration To Inspiration Transition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Transition when total cycle time is achieved (via Respiratory Rate Setting</a:t>
            </a:r>
            <a:r>
              <a:rPr lang="en-US" sz="1050" b="1" u="sng" dirty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15" name="Down Arrow 14"/>
          <p:cNvSpPr/>
          <p:nvPr/>
        </p:nvSpPr>
        <p:spPr>
          <a:xfrm rot="16200000">
            <a:off x="3733932" y="11049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5361404" y="1906806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5400000">
            <a:off x="3721663" y="270458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 rot="10800000">
            <a:off x="2084805" y="19050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2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1981200" y="1752600"/>
            <a:ext cx="4419600" cy="1905000"/>
          </a:xfrm>
          <a:prstGeom prst="donut">
            <a:avLst>
              <a:gd name="adj" fmla="val 13879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62974" y="2438400"/>
            <a:ext cx="790226" cy="533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9200" y="3428999"/>
            <a:ext cx="228600" cy="10851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Bent-Up Arrow 13"/>
          <p:cNvSpPr/>
          <p:nvPr/>
        </p:nvSpPr>
        <p:spPr>
          <a:xfrm>
            <a:off x="5259309" y="2971800"/>
            <a:ext cx="2819400" cy="1219200"/>
          </a:xfrm>
          <a:prstGeom prst="bentUpArrow">
            <a:avLst>
              <a:gd name="adj1" fmla="val 19682"/>
              <a:gd name="adj2" fmla="val 25000"/>
              <a:gd name="adj3" fmla="val 1168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62800" y="2355410"/>
            <a:ext cx="1143000" cy="99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Ventilator</a:t>
            </a:r>
          </a:p>
        </p:txBody>
      </p:sp>
      <p:sp>
        <p:nvSpPr>
          <p:cNvPr id="18" name="Chevron 17"/>
          <p:cNvSpPr/>
          <p:nvPr/>
        </p:nvSpPr>
        <p:spPr>
          <a:xfrm>
            <a:off x="3828861" y="3384412"/>
            <a:ext cx="228600" cy="266700"/>
          </a:xfrm>
          <a:prstGeom prst="chevron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ound Single Corner Rectangle 15"/>
          <p:cNvSpPr/>
          <p:nvPr/>
        </p:nvSpPr>
        <p:spPr>
          <a:xfrm>
            <a:off x="1600200" y="2590800"/>
            <a:ext cx="533400" cy="259910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 flipH="1">
            <a:off x="3981261" y="1752600"/>
            <a:ext cx="247461" cy="266700"/>
          </a:xfrm>
          <a:prstGeom prst="chevron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362200" y="1295400"/>
            <a:ext cx="457200" cy="5905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64889" y="770914"/>
            <a:ext cx="119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Inspiratory</a:t>
            </a:r>
          </a:p>
          <a:p>
            <a:r>
              <a:rPr lang="en-US" dirty="0">
                <a:solidFill>
                  <a:prstClr val="black"/>
                </a:solidFill>
              </a:rPr>
              <a:t>Limb</a:t>
            </a:r>
          </a:p>
        </p:txBody>
      </p:sp>
      <p:sp>
        <p:nvSpPr>
          <p:cNvPr id="38" name="Left Arrow 37"/>
          <p:cNvSpPr/>
          <p:nvPr/>
        </p:nvSpPr>
        <p:spPr>
          <a:xfrm rot="19000874">
            <a:off x="5283605" y="1623625"/>
            <a:ext cx="633700" cy="472816"/>
          </a:xfrm>
          <a:prstGeom prst="leftArrow">
            <a:avLst>
              <a:gd name="adj1" fmla="val 50000"/>
              <a:gd name="adj2" fmla="val 819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98454" y="917138"/>
            <a:ext cx="608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Gas </a:t>
            </a:r>
          </a:p>
          <a:p>
            <a:r>
              <a:rPr lang="en-US" dirty="0">
                <a:solidFill>
                  <a:prstClr val="black"/>
                </a:solidFill>
              </a:rPr>
              <a:t>Inlet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00200" y="3925669"/>
            <a:ext cx="1136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Expiratory</a:t>
            </a:r>
          </a:p>
          <a:p>
            <a:r>
              <a:rPr lang="en-US" dirty="0">
                <a:solidFill>
                  <a:prstClr val="black"/>
                </a:solidFill>
              </a:rPr>
              <a:t>Limb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2349911" y="3429000"/>
            <a:ext cx="240889" cy="4966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66800" y="3372982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Y-Piece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83386" y="1832114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Scrubber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6477000" y="2143408"/>
            <a:ext cx="419696" cy="2120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800600" y="4191000"/>
            <a:ext cx="342900" cy="152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2" name="Straight Connector 51"/>
          <p:cNvCxnSpPr>
            <a:stCxn id="55" idx="0"/>
          </p:cNvCxnSpPr>
          <p:nvPr/>
        </p:nvCxnSpPr>
        <p:spPr>
          <a:xfrm flipV="1">
            <a:off x="4324997" y="4343400"/>
            <a:ext cx="399403" cy="4616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800600" y="4073576"/>
            <a:ext cx="0" cy="3993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43161" y="4805065"/>
            <a:ext cx="763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Relief </a:t>
            </a:r>
          </a:p>
          <a:p>
            <a:r>
              <a:rPr lang="en-US" dirty="0">
                <a:solidFill>
                  <a:prstClr val="black"/>
                </a:solidFill>
              </a:rPr>
              <a:t>Valve</a:t>
            </a:r>
          </a:p>
        </p:txBody>
      </p:sp>
      <p:cxnSp>
        <p:nvCxnSpPr>
          <p:cNvPr id="74" name="Straight Connector 73"/>
          <p:cNvCxnSpPr>
            <a:stCxn id="44" idx="0"/>
          </p:cNvCxnSpPr>
          <p:nvPr/>
        </p:nvCxnSpPr>
        <p:spPr>
          <a:xfrm flipV="1">
            <a:off x="1502176" y="2895600"/>
            <a:ext cx="364724" cy="477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2421542" y="1895599"/>
            <a:ext cx="1291590" cy="388620"/>
          </a:xfrm>
          <a:custGeom>
            <a:avLst/>
            <a:gdLst>
              <a:gd name="connsiteX0" fmla="*/ 1291590 w 1291590"/>
              <a:gd name="connsiteY0" fmla="*/ 0 h 388620"/>
              <a:gd name="connsiteX1" fmla="*/ 800100 w 1291590"/>
              <a:gd name="connsiteY1" fmla="*/ 68580 h 388620"/>
              <a:gd name="connsiteX2" fmla="*/ 377190 w 1291590"/>
              <a:gd name="connsiteY2" fmla="*/ 182880 h 388620"/>
              <a:gd name="connsiteX3" fmla="*/ 0 w 1291590"/>
              <a:gd name="connsiteY3" fmla="*/ 38862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1590" h="388620">
                <a:moveTo>
                  <a:pt x="1291590" y="0"/>
                </a:moveTo>
                <a:cubicBezTo>
                  <a:pt x="1122045" y="19050"/>
                  <a:pt x="952500" y="38100"/>
                  <a:pt x="800100" y="68580"/>
                </a:cubicBezTo>
                <a:cubicBezTo>
                  <a:pt x="647700" y="99060"/>
                  <a:pt x="510540" y="129540"/>
                  <a:pt x="377190" y="182880"/>
                </a:cubicBezTo>
                <a:cubicBezTo>
                  <a:pt x="243840" y="236220"/>
                  <a:pt x="121920" y="312420"/>
                  <a:pt x="0" y="388620"/>
                </a:cubicBezTo>
              </a:path>
            </a:pathLst>
          </a:cu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 rot="12606672">
            <a:off x="2431876" y="3125611"/>
            <a:ext cx="1291590" cy="388620"/>
          </a:xfrm>
          <a:custGeom>
            <a:avLst/>
            <a:gdLst>
              <a:gd name="connsiteX0" fmla="*/ 1291590 w 1291590"/>
              <a:gd name="connsiteY0" fmla="*/ 0 h 388620"/>
              <a:gd name="connsiteX1" fmla="*/ 800100 w 1291590"/>
              <a:gd name="connsiteY1" fmla="*/ 68580 h 388620"/>
              <a:gd name="connsiteX2" fmla="*/ 377190 w 1291590"/>
              <a:gd name="connsiteY2" fmla="*/ 182880 h 388620"/>
              <a:gd name="connsiteX3" fmla="*/ 0 w 1291590"/>
              <a:gd name="connsiteY3" fmla="*/ 38862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1590" h="388620">
                <a:moveTo>
                  <a:pt x="1291590" y="0"/>
                </a:moveTo>
                <a:cubicBezTo>
                  <a:pt x="1122045" y="19050"/>
                  <a:pt x="952500" y="38100"/>
                  <a:pt x="800100" y="68580"/>
                </a:cubicBezTo>
                <a:cubicBezTo>
                  <a:pt x="647700" y="99060"/>
                  <a:pt x="510540" y="129540"/>
                  <a:pt x="377190" y="182880"/>
                </a:cubicBezTo>
                <a:cubicBezTo>
                  <a:pt x="243840" y="236220"/>
                  <a:pt x="121920" y="312420"/>
                  <a:pt x="0" y="388620"/>
                </a:cubicBezTo>
              </a:path>
            </a:pathLst>
          </a:cu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554980" y="1516377"/>
            <a:ext cx="397160" cy="3467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7772400" y="3154274"/>
            <a:ext cx="0" cy="65771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682539" y="4510129"/>
            <a:ext cx="94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Selector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760492" y="2535679"/>
            <a:ext cx="760018" cy="205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11319" y="2140889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Connection</a:t>
            </a:r>
          </a:p>
        </p:txBody>
      </p:sp>
      <p:sp>
        <p:nvSpPr>
          <p:cNvPr id="6" name="Can 5"/>
          <p:cNvSpPr/>
          <p:nvPr/>
        </p:nvSpPr>
        <p:spPr>
          <a:xfrm>
            <a:off x="6553200" y="588526"/>
            <a:ext cx="457200" cy="793376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6231369" y="897156"/>
            <a:ext cx="397160" cy="3467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038650" y="608943"/>
            <a:ext cx="824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Gas </a:t>
            </a:r>
          </a:p>
          <a:p>
            <a:r>
              <a:rPr lang="en-US" dirty="0">
                <a:solidFill>
                  <a:prstClr val="black"/>
                </a:solidFill>
              </a:rPr>
              <a:t>Source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4159044" y="972234"/>
            <a:ext cx="0" cy="6666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500675" y="380999"/>
            <a:ext cx="131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Inhalation</a:t>
            </a:r>
          </a:p>
          <a:p>
            <a:r>
              <a:rPr lang="en-US" dirty="0">
                <a:solidFill>
                  <a:prstClr val="black"/>
                </a:solidFill>
              </a:rPr>
              <a:t>Check Valve</a:t>
            </a: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3500675" y="3706413"/>
            <a:ext cx="334155" cy="7131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695362" y="4343400"/>
            <a:ext cx="131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Exhalation</a:t>
            </a:r>
          </a:p>
          <a:p>
            <a:r>
              <a:rPr lang="en-US" dirty="0">
                <a:solidFill>
                  <a:prstClr val="black"/>
                </a:solidFill>
              </a:rPr>
              <a:t>Check Valve</a:t>
            </a:r>
          </a:p>
        </p:txBody>
      </p:sp>
      <p:sp>
        <p:nvSpPr>
          <p:cNvPr id="13" name="Flowchart: Or 12"/>
          <p:cNvSpPr/>
          <p:nvPr/>
        </p:nvSpPr>
        <p:spPr>
          <a:xfrm>
            <a:off x="4943609" y="3880579"/>
            <a:ext cx="397858" cy="381000"/>
          </a:xfrm>
          <a:prstGeom prst="flowChartO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5216663" y="4143032"/>
            <a:ext cx="456955" cy="5531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143500" y="4364644"/>
            <a:ext cx="0" cy="4359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706832" y="4751919"/>
            <a:ext cx="91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Exhaust</a:t>
            </a:r>
          </a:p>
        </p:txBody>
      </p:sp>
    </p:spTree>
    <p:extLst>
      <p:ext uri="{BB962C8B-B14F-4D97-AF65-F5344CB8AC3E}">
        <p14:creationId xmlns:p14="http://schemas.microsoft.com/office/powerpoint/2010/main" val="2829107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C510545-AC06-4315-A3ED-D1E329930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74"/>
            <a:ext cx="9144000" cy="681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92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5854</TotalTime>
  <Words>112</Words>
  <Application>Microsoft Office PowerPoint</Application>
  <PresentationFormat>On-screen Show (4:3)</PresentationFormat>
  <Paragraphs>46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221</cp:revision>
  <cp:lastPrinted>2014-09-04T18:48:26Z</cp:lastPrinted>
  <dcterms:created xsi:type="dcterms:W3CDTF">2014-09-02T19:13:20Z</dcterms:created>
  <dcterms:modified xsi:type="dcterms:W3CDTF">2019-10-15T17:06:43Z</dcterms:modified>
</cp:coreProperties>
</file>