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5"/>
  </p:notesMasterIdLst>
  <p:sldIdLst>
    <p:sldId id="266" r:id="rId3"/>
    <p:sldId id="283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86" r:id="rId12"/>
    <p:sldId id="287" r:id="rId13"/>
    <p:sldId id="288" r:id="rId14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3621" y="381000"/>
            <a:ext cx="8490780" cy="6400799"/>
            <a:chOff x="43621" y="381000"/>
            <a:chExt cx="8490780" cy="6400799"/>
          </a:xfrm>
        </p:grpSpPr>
        <p:sp>
          <p:nvSpPr>
            <p:cNvPr id="18" name="Down Arrow 17"/>
            <p:cNvSpPr/>
            <p:nvPr/>
          </p:nvSpPr>
          <p:spPr>
            <a:xfrm rot="16200000">
              <a:off x="3376180" y="5128780"/>
              <a:ext cx="486640" cy="3810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3621" y="2667000"/>
              <a:ext cx="3309179" cy="32004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smtClean="0">
                  <a:solidFill>
                    <a:prstClr val="white"/>
                  </a:solidFill>
                </a:rPr>
                <a:t>Preprocess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UpdatePleuralCompliance</a:t>
              </a:r>
              <a:endParaRPr lang="en-US" sz="1050" dirty="0" smtClean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ProcessAerosolSubstances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AirwayObstruction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UpdateObstructiveResistance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BronchoConstriction</a:t>
              </a:r>
              <a:endParaRPr lang="en-US" sz="1050" dirty="0" smtClean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BronchoDilation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smtClean="0"/>
                <a:t>Intubation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smtClean="0"/>
                <a:t>Pneumothorax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DoLeftNeedleDecompression</a:t>
              </a:r>
              <a:endParaRPr lang="en-US" sz="1050" dirty="0" smtClean="0"/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DoRightNeedleDecompression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ConsciousRespiration</a:t>
              </a:r>
              <a:endParaRPr lang="en-US" sz="1050" dirty="0" smtClean="0"/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ProcessConsciousRespiration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MechanicalVentilation</a:t>
              </a:r>
              <a:endParaRPr lang="en-US" sz="1050" dirty="0" smtClean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/>
                <a:t>RespiratoryDriver</a:t>
              </a:r>
              <a:endParaRPr lang="en-US" sz="1050" dirty="0" smtClean="0"/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>
                  <a:solidFill>
                    <a:prstClr val="white"/>
                  </a:solidFill>
                </a:rPr>
                <a:t>UpdateIERatio</a:t>
              </a:r>
              <a:endParaRPr lang="en-US" sz="1050" dirty="0" smtClean="0">
                <a:solidFill>
                  <a:prstClr val="white"/>
                </a:solidFill>
              </a:endParaRP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 err="1" smtClean="0">
                  <a:solidFill>
                    <a:prstClr val="white"/>
                  </a:solidFill>
                </a:rPr>
                <a:t>VolumeToDriverPressure</a:t>
              </a:r>
              <a:endParaRPr lang="en-US" sz="1050" dirty="0">
                <a:solidFill>
                  <a:prstClr val="white"/>
                </a:solidFill>
              </a:endParaRP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 smtClean="0">
                  <a:solidFill>
                    <a:prstClr val="white"/>
                  </a:solidFill>
                </a:rPr>
                <a:t>Apnea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853621" y="4800600"/>
              <a:ext cx="2013779" cy="990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smtClean="0">
                  <a:solidFill>
                    <a:prstClr val="white"/>
                  </a:solidFill>
                </a:rPr>
                <a:t>Process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 smtClean="0"/>
                <a:t>ProcessCircuit</a:t>
              </a:r>
              <a:endParaRPr lang="en-US" sz="1050" dirty="0" smtClean="0"/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 smtClean="0"/>
                <a:t>TansportGraph</a:t>
              </a:r>
              <a:endParaRPr lang="en-US" sz="1050" dirty="0" smtClean="0"/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 smtClean="0"/>
                <a:t>CalculateVitalSigns</a:t>
              </a:r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6400801" y="5033891"/>
              <a:ext cx="2133600" cy="60490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err="1" smtClean="0">
                  <a:solidFill>
                    <a:prstClr val="white"/>
                  </a:solidFill>
                </a:rPr>
                <a:t>PostProcess</a:t>
              </a:r>
              <a:endParaRPr lang="en-US" sz="1050" b="1" u="sng" dirty="0" smtClean="0">
                <a:solidFill>
                  <a:prstClr val="white"/>
                </a:solidFill>
              </a:endParaRP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 smtClean="0"/>
                <a:t>PostProcessCircuit</a:t>
              </a:r>
              <a:endParaRPr lang="en-US" sz="1050" dirty="0" smtClean="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81720" y="381000"/>
              <a:ext cx="3232980" cy="175681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smtClean="0">
                  <a:solidFill>
                    <a:prstClr val="white"/>
                  </a:solidFill>
                </a:rPr>
                <a:t>Conditions</a:t>
              </a:r>
            </a:p>
            <a:p>
              <a:pPr indent="-223837">
                <a:buFont typeface="Arial" pitchFamily="34" charset="0"/>
                <a:buChar char="•"/>
              </a:pPr>
              <a:r>
                <a:rPr lang="en-US" sz="1050" dirty="0" err="1" smtClean="0"/>
                <a:t>LobarPneumonia</a:t>
              </a:r>
              <a:endParaRPr lang="en-US" sz="1050" dirty="0" smtClean="0"/>
            </a:p>
            <a:p>
              <a:pPr marL="344488" lvl="1" indent="-111125">
                <a:buFont typeface="Arial" pitchFamily="34" charset="0"/>
                <a:buChar char="•"/>
              </a:pPr>
              <a:r>
                <a:rPr lang="en-US" sz="1050" dirty="0" err="1">
                  <a:solidFill>
                    <a:prstClr val="white"/>
                  </a:solidFill>
                </a:rPr>
                <a:t>UpdateAlveoliCompliance</a:t>
              </a:r>
              <a:endParaRPr lang="en-US" sz="1050" dirty="0">
                <a:solidFill>
                  <a:prstClr val="white"/>
                </a:solidFill>
              </a:endParaRPr>
            </a:p>
            <a:p>
              <a:pPr marL="344488" lvl="1" indent="-111125">
                <a:buFont typeface="Arial" pitchFamily="34" charset="0"/>
                <a:buChar char="•"/>
              </a:pPr>
              <a:r>
                <a:rPr lang="en-US" sz="1050" dirty="0" err="1" smtClean="0">
                  <a:solidFill>
                    <a:prstClr val="white"/>
                  </a:solidFill>
                </a:rPr>
                <a:t>UpdateGasDiffusionSurfaceArea</a:t>
              </a:r>
              <a:endParaRPr lang="en-US" sz="1050" dirty="0" smtClean="0">
                <a:solidFill>
                  <a:prstClr val="white"/>
                </a:solidFill>
              </a:endParaRPr>
            </a:p>
            <a:p>
              <a:pPr indent="-223837">
                <a:buFont typeface="Arial" pitchFamily="34" charset="0"/>
                <a:buChar char="•"/>
              </a:pPr>
              <a:r>
                <a:rPr lang="en-US" sz="1050" dirty="0" smtClean="0">
                  <a:solidFill>
                    <a:prstClr val="white"/>
                  </a:solidFill>
                </a:rPr>
                <a:t>COPD</a:t>
              </a:r>
            </a:p>
            <a:p>
              <a:pPr marL="344488" lvl="1" indent="-111125">
                <a:buFont typeface="Arial" pitchFamily="34" charset="0"/>
                <a:buChar char="•"/>
              </a:pPr>
              <a:r>
                <a:rPr lang="en-US" sz="1050" dirty="0" err="1" smtClean="0">
                  <a:solidFill>
                    <a:prstClr val="white"/>
                  </a:solidFill>
                </a:rPr>
                <a:t>UpdatePulmonaryCapillaryResistance</a:t>
              </a:r>
              <a:endParaRPr lang="en-US" sz="1050" dirty="0" smtClean="0">
                <a:solidFill>
                  <a:prstClr val="white"/>
                </a:solidFill>
              </a:endParaRPr>
            </a:p>
            <a:p>
              <a:pPr marL="344488" lvl="1" indent="-111125">
                <a:buFont typeface="Arial" pitchFamily="34" charset="0"/>
                <a:buChar char="•"/>
              </a:pPr>
              <a:r>
                <a:rPr lang="en-US" sz="1050" dirty="0" err="1" smtClean="0">
                  <a:solidFill>
                    <a:prstClr val="white"/>
                  </a:solidFill>
                </a:rPr>
                <a:t>UpdateAlveoliCompliance</a:t>
              </a:r>
              <a:endParaRPr lang="en-US" sz="1050" dirty="0" smtClean="0">
                <a:solidFill>
                  <a:prstClr val="white"/>
                </a:solidFill>
              </a:endParaRPr>
            </a:p>
            <a:p>
              <a:pPr marL="344488" lvl="1" indent="-111125">
                <a:buFont typeface="Arial" pitchFamily="34" charset="0"/>
                <a:buChar char="•"/>
              </a:pPr>
              <a:r>
                <a:rPr lang="en-US" sz="1050" dirty="0" err="1" smtClean="0">
                  <a:solidFill>
                    <a:prstClr val="white"/>
                  </a:solidFill>
                </a:rPr>
                <a:t>UpdateGasDiffusionSurfaceArea</a:t>
              </a:r>
              <a:endParaRPr lang="en-US" sz="1050" dirty="0" smtClean="0">
                <a:solidFill>
                  <a:prstClr val="white"/>
                </a:solidFill>
              </a:endParaRPr>
            </a:p>
            <a:p>
              <a:pPr indent="-223837">
                <a:buFont typeface="Arial" pitchFamily="34" charset="0"/>
                <a:buChar char="•"/>
              </a:pPr>
              <a:r>
                <a:rPr lang="en-US" sz="1050" dirty="0" err="1" smtClean="0">
                  <a:solidFill>
                    <a:prstClr val="white"/>
                  </a:solidFill>
                </a:rPr>
                <a:t>ImpairedAlveolarExchange</a:t>
              </a:r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34" name="Down Arrow 33"/>
            <p:cNvSpPr/>
            <p:nvPr/>
          </p:nvSpPr>
          <p:spPr>
            <a:xfrm rot="16200000">
              <a:off x="5890780" y="5145846"/>
              <a:ext cx="486640" cy="3810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Down Arrow 34"/>
            <p:cNvSpPr/>
            <p:nvPr/>
          </p:nvSpPr>
          <p:spPr>
            <a:xfrm>
              <a:off x="1454890" y="2209800"/>
              <a:ext cx="486640" cy="3810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" name="U-Turn Arrow 1"/>
            <p:cNvSpPr/>
            <p:nvPr/>
          </p:nvSpPr>
          <p:spPr>
            <a:xfrm rot="10800000">
              <a:off x="1447800" y="5714999"/>
              <a:ext cx="6172200" cy="1066800"/>
            </a:xfrm>
            <a:prstGeom prst="uturnArrow">
              <a:avLst>
                <a:gd name="adj1" fmla="val 24048"/>
                <a:gd name="adj2" fmla="val 25000"/>
                <a:gd name="adj3" fmla="val 25000"/>
                <a:gd name="adj4" fmla="val 43750"/>
                <a:gd name="adj5" fmla="val 75000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715000" y="1752600"/>
              <a:ext cx="2547179" cy="48046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smtClean="0">
                  <a:solidFill>
                    <a:prstClr val="white"/>
                  </a:solidFill>
                </a:rPr>
                <a:t>Assessments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 smtClean="0"/>
                <a:t>CalculatePulmonaryFunctionTest</a:t>
              </a:r>
              <a:endParaRPr lang="en-US" sz="105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835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4487228" cy="124682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4487228" cy="122015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05200"/>
            <a:ext cx="4487228" cy="108680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29200"/>
            <a:ext cx="4487228" cy="9534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62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2" t="15385" r="50571" b="25055"/>
          <a:stretch/>
        </p:blipFill>
        <p:spPr bwMode="auto">
          <a:xfrm>
            <a:off x="914400" y="838200"/>
            <a:ext cx="5273040" cy="413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637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ource\BioGears\NewTrunk\docs\Working\CircuitDiagram\RespiratoryCircuit_TinyCa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2" t="13089" r="25161" b="26177"/>
          <a:stretch/>
        </p:blipFill>
        <p:spPr bwMode="auto">
          <a:xfrm>
            <a:off x="1600200" y="1066800"/>
            <a:ext cx="5287812" cy="432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42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1804" r="1834" b="2578"/>
          <a:stretch/>
        </p:blipFill>
        <p:spPr bwMode="auto">
          <a:xfrm>
            <a:off x="2479041" y="1737361"/>
            <a:ext cx="4470400" cy="323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07333" y="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701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𝐶</m:t>
                    </m:r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𝑃</m:t>
                        </m:r>
                      </m:den>
                    </m:f>
                  </m:oMath>
                </a14:m>
                <a:endParaRPr lang="en-US" dirty="0"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+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+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</m:oMath>
                </a14:m>
                <a:endParaRPr lang="en-US" i="1" dirty="0" smtClean="0">
                  <a:latin typeface="Cambria Math"/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𝑅𝑄</m:t>
                    </m:r>
                  </m:oMath>
                </a14:m>
                <a:endParaRPr lang="en-US" dirty="0"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>
                    <a:ea typeface="Calibri"/>
                    <a:cs typeface="Times New Roman"/>
                  </a:rPr>
                  <a:t>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𝑡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endParaRPr lang="en-US" b="0" dirty="0" smtClean="0">
                  <a:ea typeface="Cambria Math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8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/>
                <a:stretch>
                  <a:fillRect l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𝑐𝑎𝑟𝑖𝑛𝑎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3"/>
                <a:stretch>
                  <a:fillRect l="-2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747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𝐿𝑢𝑛𝑔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b="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+ 1.3∗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−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𝐸𝑅𝑉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𝐼𝐶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×</m:t>
                    </m:r>
                    <m:r>
                      <a:rPr lang="en-US" i="1">
                        <a:latin typeface="Cambria Math"/>
                      </a:rPr>
                      <m:t>𝑅𝑅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  <a:blipFill rotWithShape="1">
                <a:blip r:embed="rId2"/>
                <a:stretch>
                  <a:fillRect l="-981" t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49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890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𝑚𝑢𝑠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1 −</m:t>
                                </m:r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0.1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0&lt;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f>
                                          <m:fPr>
                                            <m:ctrlPr>
                                              <a:rPr lang="en-US" sz="2400" i="1" smtClean="0"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0.1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𝑡𝑜𝑡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b="0" dirty="0" smtClean="0"/>
              </a:p>
              <a:p>
                <a:endParaRPr lang="en-US" b="0" dirty="0" smtClean="0"/>
              </a:p>
              <a:p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816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≡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 smtClean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0.1</m:t>
                        </m:r>
                      </m:sub>
                    </m:sSub>
                  </m:oMath>
                </a14:m>
                <a:endParaRPr lang="en-US" sz="2400" b="0" dirty="0" smtClean="0"/>
              </a:p>
              <a:p>
                <a:r>
                  <a:rPr lang="en-US" sz="2200" dirty="0" smtClean="0">
                    <a:latin typeface="Cambria Math"/>
                  </a:rPr>
                  <a:t>𝑃</a:t>
                </a:r>
                <a:r>
                  <a:rPr lang="en-US" sz="2800" baseline="-25000" dirty="0" smtClean="0">
                    <a:latin typeface="Cambria Math"/>
                  </a:rPr>
                  <a:t>𝑚𝑎𝑥</a:t>
                </a:r>
                <a:r>
                  <a:rPr lang="en-US" sz="2200" dirty="0">
                    <a:latin typeface="Cambria Math"/>
                  </a:rPr>
                  <a:t>=−</a:t>
                </a:r>
                <a:r>
                  <a:rPr lang="en-US" sz="2000" dirty="0">
                    <a:latin typeface="Cambria Math"/>
                  </a:rPr>
                  <a:t>0.3743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5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7.4105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4</a:t>
                </a:r>
                <a:r>
                  <a:rPr lang="en-US" sz="2200" dirty="0">
                    <a:latin typeface="Cambria Math"/>
                  </a:rPr>
                  <a:t>−</a:t>
                </a:r>
                <a:r>
                  <a:rPr lang="en-US" sz="2000" dirty="0">
                    <a:latin typeface="Cambria Math"/>
                  </a:rPr>
                  <a:t>57.076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 smtClean="0">
                    <a:latin typeface="Cambria Math"/>
                  </a:rPr>
                  <a:t>3</a:t>
                </a:r>
                <a:r>
                  <a:rPr lang="en-US" sz="2200" dirty="0" smtClean="0">
                    <a:latin typeface="Cambria Math"/>
                  </a:rPr>
                  <a:t>+</a:t>
                </a:r>
                <a:r>
                  <a:rPr lang="en-US" sz="2000" dirty="0" smtClean="0">
                    <a:latin typeface="Cambria Math"/>
                  </a:rPr>
                  <a:t>214.11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2</a:t>
                </a:r>
                <a:r>
                  <a:rPr lang="en-US" sz="2200" dirty="0">
                    <a:latin typeface="Cambria Math"/>
                  </a:rPr>
                  <a:t> − </a:t>
                </a:r>
                <a:r>
                  <a:rPr lang="en-US" sz="2000" dirty="0">
                    <a:latin typeface="Cambria Math"/>
                  </a:rPr>
                  <a:t>409.97</a:t>
                </a:r>
                <a:r>
                  <a:rPr lang="en-US" sz="2200" dirty="0">
                    <a:latin typeface="Cambria Math"/>
                  </a:rPr>
                  <a:t>𝑉+</a:t>
                </a:r>
                <a:r>
                  <a:rPr lang="en-US" sz="2000" dirty="0" smtClean="0">
                    <a:latin typeface="Cambria Math"/>
                  </a:rPr>
                  <a:t>262.22</a:t>
                </a:r>
                <a:endParaRPr lang="en-US" sz="2000" b="0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𝑡𝑜𝑡</m:t>
                        </m:r>
                      </m:sub>
                    </m:sSub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=0.0125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+0.125</m:t>
                    </m:r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</m:oMath>
                </a14:m>
                <a:endParaRPr lang="en-US" sz="2400" b="0" dirty="0" smtClean="0"/>
              </a:p>
              <a:p>
                <a:endParaRPr lang="en-US" sz="2400" b="0" dirty="0" smtClean="0"/>
              </a:p>
              <a:p>
                <a:endParaRPr lang="en-US" b="0" dirty="0" smtClean="0"/>
              </a:p>
              <a:p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  <a:blipFill rotWithShape="1">
                <a:blip r:embed="rId2"/>
                <a:stretch>
                  <a:fillRect l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1545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sSubSup>
                      <m:sSub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/>
                          </a:rPr>
                          <m:t>𝑒</m:t>
                        </m:r>
                      </m:e>
                      <m:sub/>
                      <m:sup>
                        <m:r>
                          <a:rPr lang="en-US" sz="2400" b="0" i="1" smtClean="0">
                            <a:latin typeface="Cambria Math"/>
                          </a:rPr>
                          <m:t>−0.05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b="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𝑎𝐶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b="0" dirty="0" smtClean="0"/>
                  <a:t>	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dirty="0" smtClean="0"/>
                  <a:t>	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b="0" dirty="0" smtClean="0"/>
                  <a:t>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𝐸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 smtClean="0"/>
                  <a:t>			</a:t>
                </a:r>
              </a:p>
              <a:p>
                <a:endParaRPr lang="en-US" sz="2400" b="0" dirty="0" smtClean="0"/>
              </a:p>
              <a:p>
                <a:endParaRPr lang="en-US" sz="2400" b="0" dirty="0" smtClean="0"/>
              </a:p>
              <a:p>
                <a:endParaRPr lang="en-US" b="0" dirty="0" smtClean="0"/>
              </a:p>
              <a:p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404" b="-12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9067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+</m:t>
                            </m:r>
                            <m:acc>
                              <m:accPr>
                                <m:chr m:val="̇"/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sz="2400" b="0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, 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0.5∗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400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𝑎𝑙𝑣𝑒𝑜𝑙𝑖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𝑚𝑎𝑥</m:t>
                        </m:r>
                        <m:r>
                          <a:rPr lang="en-US" sz="2400" i="1">
                            <a:latin typeface="Cambria Math"/>
                          </a:rPr>
                          <m:t>)−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𝑚𝑖𝑛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178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7607</TotalTime>
  <Words>707</Words>
  <Application>Microsoft Office PowerPoint</Application>
  <PresentationFormat>On-screen Show 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  ARA/SED</cp:lastModifiedBy>
  <cp:revision>235</cp:revision>
  <cp:lastPrinted>2014-09-04T18:48:26Z</cp:lastPrinted>
  <dcterms:created xsi:type="dcterms:W3CDTF">2014-09-02T19:13:20Z</dcterms:created>
  <dcterms:modified xsi:type="dcterms:W3CDTF">2017-03-03T18:22:23Z</dcterms:modified>
</cp:coreProperties>
</file>