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1" r:id="rId3"/>
    <p:sldId id="282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MR\Work\ARA\Projects\BioGears\Working\Inhaler\Images\670px-Use-an-Inhaler-Step-1Bulle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5105400" cy="357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10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124200" y="1066800"/>
            <a:ext cx="2868436" cy="2045196"/>
            <a:chOff x="3021195" y="1842254"/>
            <a:chExt cx="2868436" cy="2045196"/>
          </a:xfrm>
        </p:grpSpPr>
        <p:sp>
          <p:nvSpPr>
            <p:cNvPr id="3" name="Oval 2"/>
            <p:cNvSpPr/>
            <p:nvPr/>
          </p:nvSpPr>
          <p:spPr>
            <a:xfrm>
              <a:off x="4023360" y="331470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 rot="5400000">
              <a:off x="3701413" y="2878456"/>
              <a:ext cx="750571" cy="137160"/>
            </a:xfrm>
            <a:custGeom>
              <a:avLst/>
              <a:gdLst>
                <a:gd name="connsiteX0" fmla="*/ 0 w 1653540"/>
                <a:gd name="connsiteY0" fmla="*/ 190500 h 373380"/>
                <a:gd name="connsiteX1" fmla="*/ 563880 w 1653540"/>
                <a:gd name="connsiteY1" fmla="*/ 190500 h 373380"/>
                <a:gd name="connsiteX2" fmla="*/ 617220 w 1653540"/>
                <a:gd name="connsiteY2" fmla="*/ 365760 h 373380"/>
                <a:gd name="connsiteX3" fmla="*/ 701040 w 1653540"/>
                <a:gd name="connsiteY3" fmla="*/ 0 h 373380"/>
                <a:gd name="connsiteX4" fmla="*/ 784860 w 1653540"/>
                <a:gd name="connsiteY4" fmla="*/ 365760 h 373380"/>
                <a:gd name="connsiteX5" fmla="*/ 891540 w 1653540"/>
                <a:gd name="connsiteY5" fmla="*/ 15240 h 373380"/>
                <a:gd name="connsiteX6" fmla="*/ 975360 w 1653540"/>
                <a:gd name="connsiteY6" fmla="*/ 373380 h 373380"/>
                <a:gd name="connsiteX7" fmla="*/ 1074420 w 1653540"/>
                <a:gd name="connsiteY7" fmla="*/ 0 h 373380"/>
                <a:gd name="connsiteX8" fmla="*/ 1135380 w 1653540"/>
                <a:gd name="connsiteY8" fmla="*/ 198120 h 373380"/>
                <a:gd name="connsiteX9" fmla="*/ 1653540 w 1653540"/>
                <a:gd name="connsiteY9" fmla="*/ 198120 h 373380"/>
                <a:gd name="connsiteX10" fmla="*/ 1653540 w 1653540"/>
                <a:gd name="connsiteY10" fmla="*/ 19812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540" h="373380">
                  <a:moveTo>
                    <a:pt x="0" y="190500"/>
                  </a:moveTo>
                  <a:lnTo>
                    <a:pt x="563880" y="190500"/>
                  </a:lnTo>
                  <a:lnTo>
                    <a:pt x="617220" y="365760"/>
                  </a:lnTo>
                  <a:lnTo>
                    <a:pt x="701040" y="0"/>
                  </a:lnTo>
                  <a:lnTo>
                    <a:pt x="784860" y="365760"/>
                  </a:lnTo>
                  <a:lnTo>
                    <a:pt x="891540" y="15240"/>
                  </a:lnTo>
                  <a:lnTo>
                    <a:pt x="975360" y="373380"/>
                  </a:lnTo>
                  <a:lnTo>
                    <a:pt x="1074420" y="0"/>
                  </a:lnTo>
                  <a:lnTo>
                    <a:pt x="1135380" y="198120"/>
                  </a:lnTo>
                  <a:lnTo>
                    <a:pt x="1653540" y="198120"/>
                  </a:lnTo>
                  <a:lnTo>
                    <a:pt x="1653540" y="198120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4076700" y="2490223"/>
              <a:ext cx="837836" cy="131058"/>
            </a:xfrm>
            <a:custGeom>
              <a:avLst/>
              <a:gdLst>
                <a:gd name="connsiteX0" fmla="*/ 0 w 1653540"/>
                <a:gd name="connsiteY0" fmla="*/ 190500 h 373380"/>
                <a:gd name="connsiteX1" fmla="*/ 563880 w 1653540"/>
                <a:gd name="connsiteY1" fmla="*/ 190500 h 373380"/>
                <a:gd name="connsiteX2" fmla="*/ 617220 w 1653540"/>
                <a:gd name="connsiteY2" fmla="*/ 365760 h 373380"/>
                <a:gd name="connsiteX3" fmla="*/ 701040 w 1653540"/>
                <a:gd name="connsiteY3" fmla="*/ 0 h 373380"/>
                <a:gd name="connsiteX4" fmla="*/ 784860 w 1653540"/>
                <a:gd name="connsiteY4" fmla="*/ 365760 h 373380"/>
                <a:gd name="connsiteX5" fmla="*/ 891540 w 1653540"/>
                <a:gd name="connsiteY5" fmla="*/ 15240 h 373380"/>
                <a:gd name="connsiteX6" fmla="*/ 975360 w 1653540"/>
                <a:gd name="connsiteY6" fmla="*/ 373380 h 373380"/>
                <a:gd name="connsiteX7" fmla="*/ 1074420 w 1653540"/>
                <a:gd name="connsiteY7" fmla="*/ 0 h 373380"/>
                <a:gd name="connsiteX8" fmla="*/ 1135380 w 1653540"/>
                <a:gd name="connsiteY8" fmla="*/ 198120 h 373380"/>
                <a:gd name="connsiteX9" fmla="*/ 1653540 w 1653540"/>
                <a:gd name="connsiteY9" fmla="*/ 198120 h 373380"/>
                <a:gd name="connsiteX10" fmla="*/ 1653540 w 1653540"/>
                <a:gd name="connsiteY10" fmla="*/ 19812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540" h="373380">
                  <a:moveTo>
                    <a:pt x="0" y="190500"/>
                  </a:moveTo>
                  <a:lnTo>
                    <a:pt x="563880" y="190500"/>
                  </a:lnTo>
                  <a:lnTo>
                    <a:pt x="617220" y="365760"/>
                  </a:lnTo>
                  <a:lnTo>
                    <a:pt x="701040" y="0"/>
                  </a:lnTo>
                  <a:lnTo>
                    <a:pt x="784860" y="365760"/>
                  </a:lnTo>
                  <a:lnTo>
                    <a:pt x="891540" y="15240"/>
                  </a:lnTo>
                  <a:lnTo>
                    <a:pt x="975360" y="373380"/>
                  </a:lnTo>
                  <a:lnTo>
                    <a:pt x="1074420" y="0"/>
                  </a:lnTo>
                  <a:lnTo>
                    <a:pt x="1135380" y="198120"/>
                  </a:lnTo>
                  <a:lnTo>
                    <a:pt x="1653540" y="198120"/>
                  </a:lnTo>
                  <a:lnTo>
                    <a:pt x="1653540" y="198120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023360" y="252984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023360" y="2278380"/>
              <a:ext cx="91440" cy="9144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Elbow Connector 7"/>
            <p:cNvCxnSpPr>
              <a:stCxn id="7" idx="0"/>
            </p:cNvCxnSpPr>
            <p:nvPr/>
          </p:nvCxnSpPr>
          <p:spPr>
            <a:xfrm rot="5400000" flipH="1" flipV="1">
              <a:off x="4200525" y="1872615"/>
              <a:ext cx="274320" cy="537210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7" idx="4"/>
              <a:endCxn id="6" idx="0"/>
            </p:cNvCxnSpPr>
            <p:nvPr/>
          </p:nvCxnSpPr>
          <p:spPr>
            <a:xfrm>
              <a:off x="4069080" y="2369820"/>
              <a:ext cx="0" cy="160020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osceles Triangle 9"/>
            <p:cNvSpPr/>
            <p:nvPr/>
          </p:nvSpPr>
          <p:spPr>
            <a:xfrm rot="5400000">
              <a:off x="4591050" y="1927860"/>
              <a:ext cx="182880" cy="15240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99882" y="1842254"/>
              <a:ext cx="118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Environment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10725" y="2432804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Mouth</a:t>
              </a:r>
              <a:endParaRPr lang="en-US" sz="14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986926" y="2571750"/>
              <a:ext cx="228600" cy="0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914536" y="2310140"/>
              <a:ext cx="9444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/>
                <a:t>To Stomach</a:t>
              </a:r>
              <a:endParaRPr lang="en-US" sz="1100" i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92322" y="2575560"/>
              <a:ext cx="9509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Esophagus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19285" y="2809518"/>
              <a:ext cx="7416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Trachea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72648" y="3182182"/>
              <a:ext cx="7120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Carina</a:t>
              </a:r>
              <a:endParaRPr lang="en-US" sz="1400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4152899" y="3436620"/>
              <a:ext cx="228600" cy="182880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3791723" y="3459183"/>
              <a:ext cx="228600" cy="182880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021195" y="3619500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/>
                <a:t>To Right Lung</a:t>
              </a:r>
              <a:endParaRPr lang="en-US" sz="1100" i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23126" y="3625840"/>
              <a:ext cx="9749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/>
                <a:t>To Left Lung</a:t>
              </a:r>
              <a:endParaRPr lang="en-US" sz="1100" i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319285" y="2159675"/>
              <a:ext cx="771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Inhaler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207333" y="2032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2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657600"/>
            <a:ext cx="1720215" cy="1268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824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79" y="195782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9600" y="1891259"/>
            <a:ext cx="1981199" cy="1928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Preprocess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Administer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RemoveActiveCommand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i="1" dirty="0"/>
              <a:t>Remove drug mass from the system based on oropharynx deposition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3298410" y="1905000"/>
            <a:ext cx="2492789" cy="6095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/>
              <a:t>Combined Circuit Solved by </a:t>
            </a:r>
            <a:r>
              <a:rPr lang="en-US" sz="1050" i="1" dirty="0" smtClean="0"/>
              <a:t>Respiratory</a:t>
            </a:r>
            <a:endParaRPr lang="en-US" sz="1050" i="1" dirty="0" smtClean="0"/>
          </a:p>
        </p:txBody>
      </p:sp>
      <p:sp>
        <p:nvSpPr>
          <p:cNvPr id="27" name="Rounded Rectangle 26"/>
          <p:cNvSpPr/>
          <p:nvPr/>
        </p:nvSpPr>
        <p:spPr>
          <a:xfrm>
            <a:off x="3298410" y="3215119"/>
            <a:ext cx="2492789" cy="6049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/>
              <a:t>Combined Circuit Time Advanced by Respiratory</a:t>
            </a:r>
          </a:p>
        </p:txBody>
      </p:sp>
      <p:sp>
        <p:nvSpPr>
          <p:cNvPr id="13" name="Down Arrow 12"/>
          <p:cNvSpPr/>
          <p:nvPr/>
        </p:nvSpPr>
        <p:spPr>
          <a:xfrm rot="5400000">
            <a:off x="2690379" y="3250874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4328679" y="25908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10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" t="53250" r="63570" b="40677"/>
          <a:stretch/>
        </p:blipFill>
        <p:spPr bwMode="auto">
          <a:xfrm>
            <a:off x="3923174" y="2159130"/>
            <a:ext cx="2912403" cy="47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90982" y="2245528"/>
            <a:ext cx="217719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/>
              <a:t>Oral Deposition Fraction = </a:t>
            </a:r>
            <a:endParaRPr lang="en-US" sz="1300" dirty="0"/>
          </a:p>
        </p:txBody>
      </p:sp>
      <p:sp>
        <p:nvSpPr>
          <p:cNvPr id="5" name="TextBox 4"/>
          <p:cNvSpPr txBox="1"/>
          <p:nvPr/>
        </p:nvSpPr>
        <p:spPr>
          <a:xfrm>
            <a:off x="4205504" y="2822096"/>
            <a:ext cx="8013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Droplet Density</a:t>
            </a:r>
            <a:endParaRPr lang="en-US" sz="1300" dirty="0"/>
          </a:p>
        </p:txBody>
      </p:sp>
      <p:sp>
        <p:nvSpPr>
          <p:cNvPr id="6" name="TextBox 5"/>
          <p:cNvSpPr txBox="1"/>
          <p:nvPr/>
        </p:nvSpPr>
        <p:spPr>
          <a:xfrm>
            <a:off x="5074589" y="2822095"/>
            <a:ext cx="8853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Droplet Diameter</a:t>
            </a:r>
            <a:endParaRPr lang="en-US" sz="1300" dirty="0"/>
          </a:p>
        </p:txBody>
      </p:sp>
      <p:sp>
        <p:nvSpPr>
          <p:cNvPr id="7" name="TextBox 6"/>
          <p:cNvSpPr txBox="1"/>
          <p:nvPr/>
        </p:nvSpPr>
        <p:spPr>
          <a:xfrm>
            <a:off x="5802689" y="2834843"/>
            <a:ext cx="16431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/>
              <a:t>Flow (mouth &amp; trachea)</a:t>
            </a:r>
            <a:endParaRPr lang="en-US" sz="13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852047" y="2534029"/>
            <a:ext cx="299948" cy="2880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5253590" y="2534029"/>
            <a:ext cx="159650" cy="3008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5645459" y="2534029"/>
            <a:ext cx="387031" cy="3008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52600" y="3505200"/>
            <a:ext cx="576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Oral Deposition Fraction = 1 / [1 + (</a:t>
            </a:r>
            <a:r>
              <a:rPr lang="el-G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ρ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Q/30000)</a:t>
            </a:r>
            <a:r>
              <a:rPr lang="en-US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-1.27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0"/>
            <a:ext cx="2618899" cy="21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919397" y="15240"/>
            <a:ext cx="1189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Equation 1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1066800" y="5257800"/>
                <a:ext cx="2719462" cy="9671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/>
                        <m:t>𝑂𝐷𝐹</m:t>
                      </m:r>
                      <m:r>
                        <a:rPr lang="en-US"/>
                        <m:t>=</m:t>
                      </m:r>
                      <m:f>
                        <m:fPr>
                          <m:ctrlPr>
                            <a:rPr lang="en-US" i="1"/>
                          </m:ctrlPr>
                        </m:fPr>
                        <m:num>
                          <m:r>
                            <a:rPr lang="en-US"/>
                            <m:t>1</m:t>
                          </m:r>
                        </m:num>
                        <m:den>
                          <m:r>
                            <a:rPr lang="en-US"/>
                            <m:t>1+</m:t>
                          </m:r>
                          <m:sSup>
                            <m:sSupPr>
                              <m:ctrlPr>
                                <a:rPr lang="en-US" i="1"/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/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/>
                                      </m:ctrlPr>
                                    </m:fPr>
                                    <m:num>
                                      <m:r>
                                        <a:rPr lang="en-US" i="1"/>
                                        <m:t>𝜌</m:t>
                                      </m:r>
                                      <m:sSup>
                                        <m:sSupPr>
                                          <m:ctrlPr>
                                            <a:rPr lang="en-US" i="1"/>
                                          </m:ctrlPr>
                                        </m:sSupPr>
                                        <m:e>
                                          <m:r>
                                            <a:rPr lang="en-US" i="1"/>
                                            <m:t>𝑑</m:t>
                                          </m:r>
                                        </m:e>
                                        <m:sup>
                                          <m:r>
                                            <a:rPr lang="en-US"/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i="1"/>
                                        <m:t>𝑄</m:t>
                                      </m:r>
                                    </m:num>
                                    <m:den>
                                      <m:r>
                                        <a:rPr lang="en-US"/>
                                        <m:t>30000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/>
                                <m:t>−1.37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5257800"/>
                <a:ext cx="2719462" cy="96712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615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2066</TotalTime>
  <Words>92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Russler ARA/SED</dc:creator>
  <cp:lastModifiedBy>Jeff Webb  ARA/SED</cp:lastModifiedBy>
  <cp:revision>24</cp:revision>
  <dcterms:created xsi:type="dcterms:W3CDTF">2006-08-16T00:00:00Z</dcterms:created>
  <dcterms:modified xsi:type="dcterms:W3CDTF">2016-12-07T19:42:06Z</dcterms:modified>
</cp:coreProperties>
</file>