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3"/>
  </p:notesMasterIdLst>
  <p:sldIdLst>
    <p:sldId id="270" r:id="rId3"/>
    <p:sldId id="271" r:id="rId4"/>
    <p:sldId id="278" r:id="rId5"/>
    <p:sldId id="272" r:id="rId6"/>
    <p:sldId id="273" r:id="rId7"/>
    <p:sldId id="274" r:id="rId8"/>
    <p:sldId id="281" r:id="rId9"/>
    <p:sldId id="275" r:id="rId10"/>
    <p:sldId id="279" r:id="rId11"/>
    <p:sldId id="276" r:id="rId12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4" autoAdjust="0"/>
  </p:normalViewPr>
  <p:slideViewPr>
    <p:cSldViewPr>
      <p:cViewPr varScale="1">
        <p:scale>
          <a:sx n="100" d="100"/>
          <a:sy n="100" d="100"/>
        </p:scale>
        <p:origin x="182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ile:Physiology of Nephr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970" y="914401"/>
            <a:ext cx="2154174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38400" y="5334000"/>
            <a:ext cx="293705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/>
              <a:t>https://commons.wikimedia.org/wiki/File:Physiology_of_Nephron.png</a:t>
            </a:r>
          </a:p>
        </p:txBody>
      </p:sp>
    </p:spTree>
    <p:extLst>
      <p:ext uri="{BB962C8B-B14F-4D97-AF65-F5344CB8AC3E}">
        <p14:creationId xmlns:p14="http://schemas.microsoft.com/office/powerpoint/2010/main" val="1533611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3" y="3371151"/>
            <a:ext cx="4702484" cy="298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271123"/>
            <a:ext cx="4714203" cy="3372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81917" y="3020443"/>
            <a:ext cx="98558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 err="1"/>
              <a:t>Boherer</a:t>
            </a:r>
            <a:endParaRPr lang="en-US" sz="700" i="1" dirty="0"/>
          </a:p>
        </p:txBody>
      </p:sp>
      <p:sp>
        <p:nvSpPr>
          <p:cNvPr id="5" name="Rectangle 4"/>
          <p:cNvSpPr/>
          <p:nvPr/>
        </p:nvSpPr>
        <p:spPr>
          <a:xfrm>
            <a:off x="79432" y="3171096"/>
            <a:ext cx="179961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/>
              <a:t>Guyton &amp; Tanner (2 references)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81917" y="3120471"/>
            <a:ext cx="43011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Note: Dog data, but widely accepted for humans (Guyton &amp; </a:t>
            </a:r>
            <a:r>
              <a:rPr lang="en-US" sz="1100" dirty="0" err="1"/>
              <a:t>Valtin</a:t>
            </a:r>
            <a:r>
              <a:rPr lang="en-US" sz="11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6017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371600" y="838200"/>
            <a:ext cx="10860686" cy="769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12141" y="1150133"/>
            <a:ext cx="8756294" cy="1875667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2140" y="3025800"/>
            <a:ext cx="8756293" cy="2833497"/>
          </a:xfrm>
          <a:prstGeom prst="rect">
            <a:avLst/>
          </a:prstGeom>
          <a:gradFill>
            <a:gsLst>
              <a:gs pos="0">
                <a:srgbClr val="FFFF00">
                  <a:alpha val="25000"/>
                </a:srgbClr>
              </a:gs>
              <a:gs pos="100000">
                <a:srgbClr val="FF0000">
                  <a:alpha val="25000"/>
                </a:srgbClr>
              </a:gs>
            </a:gsLst>
            <a:lin ang="162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477000" y="2438400"/>
            <a:ext cx="0" cy="2852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5943600" y="3810000"/>
            <a:ext cx="321869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747565" y="4648200"/>
            <a:ext cx="0" cy="2852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477000" y="4114800"/>
            <a:ext cx="0" cy="2852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791456" y="2133600"/>
            <a:ext cx="321869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089197" y="2133600"/>
            <a:ext cx="336502" cy="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089199" y="1581730"/>
            <a:ext cx="3365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743200" y="2457907"/>
            <a:ext cx="0" cy="2852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667000" y="4134307"/>
            <a:ext cx="0" cy="28529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940098" y="3810000"/>
            <a:ext cx="336502" cy="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747565" y="1574416"/>
            <a:ext cx="336502" cy="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010400" y="2133600"/>
            <a:ext cx="321869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873298" y="2133600"/>
            <a:ext cx="336502" cy="1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4554" y="122328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Blood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2825" y="5464582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Urine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212140" y="2807969"/>
            <a:ext cx="8705088" cy="114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3089" y="5859298"/>
            <a:ext cx="398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</a:t>
            </a:r>
            <a:r>
              <a:rPr lang="en-US" dirty="0"/>
              <a:t> = </a:t>
            </a:r>
            <a:r>
              <a:rPr lang="en-US" sz="1100" dirty="0"/>
              <a:t>Manual (i.e. active) transport; all others generic (i.e. passive)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69870" y="27432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28506" y="3122731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27470" y="27432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15000" y="3048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2895600" y="2286001"/>
            <a:ext cx="1142999" cy="190499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2273593" y="2362200"/>
            <a:ext cx="545293" cy="15240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2196898" y="4272285"/>
            <a:ext cx="1905000" cy="46653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223161" y="3639979"/>
            <a:ext cx="675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Filtration</a:t>
            </a:r>
            <a:endParaRPr lang="en-US" sz="105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895600" y="2336884"/>
            <a:ext cx="9364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Reabsorption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186752" y="4470484"/>
            <a:ext cx="7088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Excretion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7010400" y="7315200"/>
            <a:ext cx="2590800" cy="121813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556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2" y="842964"/>
            <a:ext cx="6858000" cy="4013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406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28358" y="685800"/>
            <a:ext cx="12392442" cy="792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4400091" y="16788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5" name="Oval 4"/>
          <p:cNvSpPr/>
          <p:nvPr/>
        </p:nvSpPr>
        <p:spPr>
          <a:xfrm>
            <a:off x="5029199" y="16788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Oval 5"/>
          <p:cNvSpPr/>
          <p:nvPr/>
        </p:nvSpPr>
        <p:spPr>
          <a:xfrm>
            <a:off x="5607100" y="16788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7" name="Oval 6"/>
          <p:cNvSpPr/>
          <p:nvPr/>
        </p:nvSpPr>
        <p:spPr>
          <a:xfrm>
            <a:off x="6244256" y="16788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8" name="Oval 7"/>
          <p:cNvSpPr/>
          <p:nvPr/>
        </p:nvSpPr>
        <p:spPr>
          <a:xfrm>
            <a:off x="6822157" y="16788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9" name="Oval 8"/>
          <p:cNvSpPr/>
          <p:nvPr/>
        </p:nvSpPr>
        <p:spPr>
          <a:xfrm>
            <a:off x="7467600" y="17042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0" name="Oval 9"/>
          <p:cNvSpPr/>
          <p:nvPr/>
        </p:nvSpPr>
        <p:spPr>
          <a:xfrm>
            <a:off x="7998739" y="170423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sp>
        <p:nvSpPr>
          <p:cNvPr id="11" name="Oval 10"/>
          <p:cNvSpPr/>
          <p:nvPr/>
        </p:nvSpPr>
        <p:spPr>
          <a:xfrm>
            <a:off x="6193646" y="2651761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sp>
        <p:nvSpPr>
          <p:cNvPr id="12" name="Oval 11"/>
          <p:cNvSpPr/>
          <p:nvPr/>
        </p:nvSpPr>
        <p:spPr>
          <a:xfrm>
            <a:off x="6193645" y="3562175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</a:p>
        </p:txBody>
      </p:sp>
      <p:sp>
        <p:nvSpPr>
          <p:cNvPr id="13" name="Oval 12"/>
          <p:cNvSpPr/>
          <p:nvPr/>
        </p:nvSpPr>
        <p:spPr>
          <a:xfrm>
            <a:off x="6193645" y="4170406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8117083" y="4791360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6883240" y="3034776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04161" y="4093584"/>
            <a:ext cx="4240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dirty="0"/>
              <a:t>11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27598" y="4720079"/>
            <a:ext cx="4240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dirty="0"/>
              <a:t>12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93755" y="2974468"/>
            <a:ext cx="4240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90489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304800"/>
            <a:ext cx="12649200" cy="896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5607100" y="2233259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5" name="Oval 4"/>
          <p:cNvSpPr/>
          <p:nvPr/>
        </p:nvSpPr>
        <p:spPr>
          <a:xfrm>
            <a:off x="5607100" y="3105705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Oval 5"/>
          <p:cNvSpPr/>
          <p:nvPr/>
        </p:nvSpPr>
        <p:spPr>
          <a:xfrm>
            <a:off x="6490474" y="3598074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7" name="Oval 6"/>
          <p:cNvSpPr/>
          <p:nvPr/>
        </p:nvSpPr>
        <p:spPr>
          <a:xfrm>
            <a:off x="6867254" y="2176586"/>
            <a:ext cx="245059" cy="22677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82025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0800" y="152400"/>
            <a:ext cx="10785216" cy="764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6367965" y="2033080"/>
            <a:ext cx="250165" cy="37990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369835" y="2363292"/>
            <a:ext cx="250165" cy="37990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754035" y="2375356"/>
                <a:ext cx="408765" cy="215444"/>
              </a:xfrm>
              <a:prstGeom prst="rect">
                <a:avLst/>
              </a:prstGeom>
              <a:solidFill>
                <a:schemeClr val="lt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200" i="1">
                    <a:latin typeface="Cambria Math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800">
                              <a:latin typeface="Cambria Math"/>
                            </a:rPr>
                            <m:t>𝐹𝑖𝑙𝑡</m:t>
                          </m:r>
                        </m:sub>
                      </m:sSub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4035" y="2375356"/>
                <a:ext cx="408765" cy="2154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6369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8926" y="304800"/>
            <a:ext cx="12321717" cy="873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 rot="16200000">
            <a:off x="5856072" y="1724549"/>
            <a:ext cx="250165" cy="37990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477000" y="3429000"/>
                <a:ext cx="363881" cy="215444"/>
              </a:xfrm>
              <a:prstGeom prst="rect">
                <a:avLst/>
              </a:prstGeom>
              <a:solidFill>
                <a:schemeClr val="lt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200" i="1">
                    <a:latin typeface="Cambria Math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80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800"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</m:e>
                        <m:sup>
                          <m:r>
                            <a:rPr lang="en-US" sz="800">
                              <a:latin typeface="Cambria Math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3429000"/>
                <a:ext cx="363881" cy="2154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79484" y="2126054"/>
                <a:ext cx="411716" cy="225383"/>
              </a:xfrm>
              <a:prstGeom prst="rect">
                <a:avLst/>
              </a:prstGeom>
              <a:solidFill>
                <a:schemeClr val="lt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800" i="1">
                              <a:latin typeface="Cambria Math"/>
                            </a:rPr>
                            <m:t>𝐴𝑓𝑓</m:t>
                          </m:r>
                        </m:sub>
                      </m:sSub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9484" y="2126054"/>
                <a:ext cx="411716" cy="2253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>
          <a:xfrm rot="16200000">
            <a:off x="6187941" y="3462199"/>
            <a:ext cx="173964" cy="19052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49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533305" y="5105400"/>
            <a:ext cx="533406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/>
              <a:t>Tanner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381000"/>
            <a:ext cx="179961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i="1" dirty="0"/>
              <a:t>Guyton</a:t>
            </a:r>
          </a:p>
        </p:txBody>
      </p:sp>
      <p:sp>
        <p:nvSpPr>
          <p:cNvPr id="7" name="Rectangle 6"/>
          <p:cNvSpPr/>
          <p:nvPr/>
        </p:nvSpPr>
        <p:spPr>
          <a:xfrm>
            <a:off x="783484" y="1461323"/>
            <a:ext cx="609600" cy="42865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Water Deficit</a:t>
            </a:r>
          </a:p>
        </p:txBody>
      </p:sp>
      <p:sp>
        <p:nvSpPr>
          <p:cNvPr id="8" name="Rectangle 7"/>
          <p:cNvSpPr/>
          <p:nvPr/>
        </p:nvSpPr>
        <p:spPr>
          <a:xfrm>
            <a:off x="1344242" y="2236074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Plasma </a:t>
            </a:r>
            <a:r>
              <a:rPr lang="en-US" sz="1000" dirty="0" err="1"/>
              <a:t>Osmolarity</a:t>
            </a:r>
            <a:endParaRPr lang="en-US" sz="1000" dirty="0"/>
          </a:p>
          <a:p>
            <a:pPr algn="ctr"/>
            <a:r>
              <a:rPr lang="en-US" sz="1000" dirty="0"/>
              <a:t>(Sodium Concentration)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1344242" y="3010825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Tubules Permeability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44242" y="4560327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Water Excreted </a:t>
            </a:r>
          </a:p>
          <a:p>
            <a:pPr algn="ctr"/>
            <a:r>
              <a:rPr lang="en-US" sz="1000" dirty="0"/>
              <a:t>(Urine Production)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44242" y="3785576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Water Reabsorption</a:t>
            </a:r>
          </a:p>
        </p:txBody>
      </p:sp>
      <p:sp>
        <p:nvSpPr>
          <p:cNvPr id="12" name="Up Arrow 11"/>
          <p:cNvSpPr/>
          <p:nvPr/>
        </p:nvSpPr>
        <p:spPr>
          <a:xfrm>
            <a:off x="973984" y="2321828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 rot="10800000">
            <a:off x="3173042" y="2321828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973984" y="3096579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 rot="10800000">
            <a:off x="3173042" y="3096579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>
            <a:off x="973984" y="3871178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 rot="10800000">
            <a:off x="3173042" y="3871178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 rot="10800000">
            <a:off x="973985" y="4646081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Up Arrow 18"/>
          <p:cNvSpPr/>
          <p:nvPr/>
        </p:nvSpPr>
        <p:spPr>
          <a:xfrm>
            <a:off x="3173042" y="4646081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982542" y="1461323"/>
            <a:ext cx="609600" cy="4286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Excess Water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44242" y="1461323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Plasma Fluid</a:t>
            </a:r>
          </a:p>
        </p:txBody>
      </p:sp>
      <p:cxnSp>
        <p:nvCxnSpPr>
          <p:cNvPr id="25" name="Straight Arrow Connector 24"/>
          <p:cNvCxnSpPr>
            <a:stCxn id="23" idx="2"/>
            <a:endCxn id="8" idx="0"/>
          </p:cNvCxnSpPr>
          <p:nvPr/>
        </p:nvCxnSpPr>
        <p:spPr>
          <a:xfrm>
            <a:off x="2182442" y="1889978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182442" y="2664729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182442" y="3439480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182442" y="4227817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0" idx="2"/>
            <a:endCxn id="23" idx="0"/>
          </p:cNvCxnSpPr>
          <p:nvPr/>
        </p:nvCxnSpPr>
        <p:spPr>
          <a:xfrm rot="5400000" flipH="1">
            <a:off x="418612" y="3225153"/>
            <a:ext cx="3527659" cy="12700"/>
          </a:xfrm>
          <a:prstGeom prst="bentConnector5">
            <a:avLst>
              <a:gd name="adj1" fmla="val -6480"/>
              <a:gd name="adj2" fmla="val 12673157"/>
              <a:gd name="adj3" fmla="val 10648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410200" y="581055"/>
            <a:ext cx="836333" cy="42865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Pressure Increase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197691" y="1355806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Renal Blood Flow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197691" y="2130557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Glomerular Filtration Rate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197691" y="2905308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Delivery of Sodium to Macula </a:t>
            </a:r>
            <a:r>
              <a:rPr lang="en-US" sz="1000" dirty="0" err="1"/>
              <a:t>Densa</a:t>
            </a:r>
            <a:endParaRPr lang="en-US" sz="1000" dirty="0"/>
          </a:p>
        </p:txBody>
      </p:sp>
      <p:sp>
        <p:nvSpPr>
          <p:cNvPr id="41" name="Up Arrow 40"/>
          <p:cNvSpPr/>
          <p:nvPr/>
        </p:nvSpPr>
        <p:spPr>
          <a:xfrm>
            <a:off x="5713133" y="1441560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Up Arrow 41"/>
          <p:cNvSpPr/>
          <p:nvPr/>
        </p:nvSpPr>
        <p:spPr>
          <a:xfrm rot="10800000">
            <a:off x="8147293" y="1441560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Up Arrow 42"/>
          <p:cNvSpPr/>
          <p:nvPr/>
        </p:nvSpPr>
        <p:spPr>
          <a:xfrm>
            <a:off x="5713133" y="2216311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Up Arrow 43"/>
          <p:cNvSpPr/>
          <p:nvPr/>
        </p:nvSpPr>
        <p:spPr>
          <a:xfrm rot="10800000">
            <a:off x="8147293" y="2216311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Up Arrow 44"/>
          <p:cNvSpPr/>
          <p:nvPr/>
        </p:nvSpPr>
        <p:spPr>
          <a:xfrm>
            <a:off x="5713133" y="2990910"/>
            <a:ext cx="228600" cy="257146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Up Arrow 45"/>
          <p:cNvSpPr/>
          <p:nvPr/>
        </p:nvSpPr>
        <p:spPr>
          <a:xfrm rot="10800000">
            <a:off x="8147293" y="2990910"/>
            <a:ext cx="228600" cy="25714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835990" y="581055"/>
            <a:ext cx="774609" cy="4286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Pressure Decrease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197691" y="581055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Mean Arterial Pressure</a:t>
            </a:r>
          </a:p>
        </p:txBody>
      </p:sp>
      <p:cxnSp>
        <p:nvCxnSpPr>
          <p:cNvPr id="51" name="Straight Arrow Connector 50"/>
          <p:cNvCxnSpPr>
            <a:stCxn id="50" idx="2"/>
            <a:endCxn id="37" idx="0"/>
          </p:cNvCxnSpPr>
          <p:nvPr/>
        </p:nvCxnSpPr>
        <p:spPr>
          <a:xfrm>
            <a:off x="7035891" y="1009710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035891" y="1784461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035891" y="2559212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7035891" y="3347549"/>
            <a:ext cx="0" cy="346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39" idx="2"/>
            <a:endCxn id="50" idx="0"/>
          </p:cNvCxnSpPr>
          <p:nvPr/>
        </p:nvCxnSpPr>
        <p:spPr>
          <a:xfrm rot="5400000" flipH="1">
            <a:off x="5272061" y="2344885"/>
            <a:ext cx="3527659" cy="12700"/>
          </a:xfrm>
          <a:prstGeom prst="bentConnector5">
            <a:avLst>
              <a:gd name="adj1" fmla="val -6480"/>
              <a:gd name="adj2" fmla="val 14546331"/>
              <a:gd name="adj3" fmla="val 10648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410200" y="3680059"/>
            <a:ext cx="836333" cy="42865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Constriction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835990" y="3680059"/>
            <a:ext cx="774609" cy="4286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Dilation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197691" y="3680059"/>
            <a:ext cx="1676400" cy="428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Afferent Arteriole Change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3592142" y="5305455"/>
                <a:ext cx="824200" cy="370101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8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sz="800" i="1">
                              <a:latin typeface="Cambria Math"/>
                            </a:rPr>
                            <m:t>𝑃</m:t>
                          </m:r>
                        </m:sub>
                      </m:sSub>
                      <m:box>
                        <m:boxPr>
                          <m:ctrlPr>
                            <a:rPr lang="en-US" sz="800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r>
                            <a:rPr lang="en-US" sz="800" b="0" i="1" smtClean="0">
                              <a:latin typeface="Cambria Math"/>
                              <a:ea typeface="Cambria Math"/>
                            </a:rPr>
                            <m:t>∗</m:t>
                          </m:r>
                          <m:r>
                            <a:rPr lang="en-US" sz="800" b="0" i="1" smtClean="0">
                              <a:latin typeface="Cambria Math"/>
                            </a:rPr>
                            <m:t>=</m:t>
                          </m:r>
                        </m:e>
                      </m:box>
                      <m:f>
                        <m:fPr>
                          <m:ctrlPr>
                            <a:rPr lang="en-US" sz="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𝑆𝑃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800" b="0" i="1" smtClean="0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𝑆𝑃</m:t>
                                  </m:r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𝑆𝑒𝑡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800" i="1">
                                  <a:latin typeface="Cambria Math"/>
                                </a:rPr>
                                <m:t>𝑥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142" y="5305455"/>
                <a:ext cx="824200" cy="3701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7997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054" y="1424046"/>
            <a:ext cx="2091945" cy="2769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536" y="1424043"/>
            <a:ext cx="2369850" cy="2769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6874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9066</TotalTime>
  <Words>143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 Math</vt:lpstr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246</cp:revision>
  <cp:lastPrinted>2014-09-04T18:48:26Z</cp:lastPrinted>
  <dcterms:created xsi:type="dcterms:W3CDTF">2014-09-02T19:13:20Z</dcterms:created>
  <dcterms:modified xsi:type="dcterms:W3CDTF">2020-01-07T21:34:20Z</dcterms:modified>
</cp:coreProperties>
</file>