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notesMasterIdLst>
    <p:notesMasterId r:id="rId21"/>
  </p:notesMasterIdLst>
  <p:sldIdLst>
    <p:sldId id="328" r:id="rId3"/>
    <p:sldId id="329" r:id="rId4"/>
    <p:sldId id="330" r:id="rId5"/>
    <p:sldId id="331" r:id="rId6"/>
    <p:sldId id="335" r:id="rId7"/>
    <p:sldId id="356" r:id="rId8"/>
    <p:sldId id="336" r:id="rId9"/>
    <p:sldId id="337" r:id="rId10"/>
    <p:sldId id="338" r:id="rId11"/>
    <p:sldId id="339" r:id="rId12"/>
    <p:sldId id="340" r:id="rId13"/>
    <p:sldId id="341" r:id="rId14"/>
    <p:sldId id="342" r:id="rId15"/>
    <p:sldId id="343" r:id="rId16"/>
    <p:sldId id="344" r:id="rId17"/>
    <p:sldId id="352" r:id="rId18"/>
    <p:sldId id="353" r:id="rId19"/>
    <p:sldId id="354" r:id="rId20"/>
  </p:sldIdLst>
  <p:sldSz cx="9144000" cy="6858000" type="screen4x3"/>
  <p:notesSz cx="6996113" cy="92821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FFEB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664" autoAdjust="0"/>
  </p:normalViewPr>
  <p:slideViewPr>
    <p:cSldViewPr>
      <p:cViewPr varScale="1">
        <p:scale>
          <a:sx n="100" d="100"/>
          <a:sy n="100" d="100"/>
        </p:scale>
        <p:origin x="182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Source\BioGears\Trunk\docs\Working\TablesForReport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Source\BioGears\Trunk\docs\Working\TablesForReport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Source\BioGears\Trunk\docs\Working\TablesForReports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ymbol val="circle"/>
            <c:size val="5"/>
          </c:marker>
          <c:trendline>
            <c:trendlineType val="poly"/>
            <c:order val="3"/>
            <c:dispRSqr val="1"/>
            <c:dispEq val="1"/>
            <c:trendlineLbl>
              <c:layout>
                <c:manualLayout>
                  <c:x val="-0.12461745406824147"/>
                  <c:y val="0.19021689997083699"/>
                </c:manualLayout>
              </c:layout>
              <c:numFmt formatCode="General" sourceLinked="0"/>
            </c:trendlineLbl>
          </c:trendline>
          <c:xVal>
            <c:numRef>
              <c:f>EnvironmentWaterCurves!$A$2:$A$22</c:f>
              <c:numCache>
                <c:formatCode>General</c:formatCode>
                <c:ptCount val="21"/>
                <c:pt idx="0">
                  <c:v>0.01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  <c:pt idx="13">
                  <c:v>65</c:v>
                </c:pt>
                <c:pt idx="14">
                  <c:v>70</c:v>
                </c:pt>
                <c:pt idx="15">
                  <c:v>75</c:v>
                </c:pt>
                <c:pt idx="16">
                  <c:v>80</c:v>
                </c:pt>
                <c:pt idx="17">
                  <c:v>85</c:v>
                </c:pt>
                <c:pt idx="18">
                  <c:v>90</c:v>
                </c:pt>
                <c:pt idx="19">
                  <c:v>95</c:v>
                </c:pt>
                <c:pt idx="20">
                  <c:v>100</c:v>
                </c:pt>
              </c:numCache>
            </c:numRef>
          </c:xVal>
          <c:yVal>
            <c:numRef>
              <c:f>EnvironmentWaterCurves!$E$2:$E$22</c:f>
              <c:numCache>
                <c:formatCode>General</c:formatCode>
                <c:ptCount val="21"/>
                <c:pt idx="0">
                  <c:v>4.21</c:v>
                </c:pt>
                <c:pt idx="1">
                  <c:v>4.2039999999999997</c:v>
                </c:pt>
                <c:pt idx="2">
                  <c:v>4.1929999999999996</c:v>
                </c:pt>
                <c:pt idx="3">
                  <c:v>4.1855000000000002</c:v>
                </c:pt>
                <c:pt idx="4">
                  <c:v>4.1829999999999998</c:v>
                </c:pt>
                <c:pt idx="5">
                  <c:v>4.181</c:v>
                </c:pt>
                <c:pt idx="6">
                  <c:v>4.1790000000000003</c:v>
                </c:pt>
                <c:pt idx="7">
                  <c:v>4.1779999999999999</c:v>
                </c:pt>
                <c:pt idx="8">
                  <c:v>4.1790000000000003</c:v>
                </c:pt>
                <c:pt idx="9">
                  <c:v>4.181</c:v>
                </c:pt>
                <c:pt idx="10">
                  <c:v>4.1820000000000004</c:v>
                </c:pt>
                <c:pt idx="11">
                  <c:v>4.1829999999999998</c:v>
                </c:pt>
                <c:pt idx="12">
                  <c:v>4.1849999999999996</c:v>
                </c:pt>
                <c:pt idx="13">
                  <c:v>4.1879999999999997</c:v>
                </c:pt>
                <c:pt idx="14">
                  <c:v>4.1909999999999998</c:v>
                </c:pt>
                <c:pt idx="15">
                  <c:v>4.194</c:v>
                </c:pt>
                <c:pt idx="16">
                  <c:v>4.1980000000000004</c:v>
                </c:pt>
                <c:pt idx="17">
                  <c:v>4.2030000000000003</c:v>
                </c:pt>
                <c:pt idx="18">
                  <c:v>4.2080000000000002</c:v>
                </c:pt>
                <c:pt idx="19">
                  <c:v>4.2130000000000001</c:v>
                </c:pt>
                <c:pt idx="20">
                  <c:v>4.2190000000000003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E1C5-42C5-88B3-6827DE6F144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0449280"/>
        <c:axId val="160451200"/>
      </c:scatterChart>
      <c:valAx>
        <c:axId val="160449280"/>
        <c:scaling>
          <c:orientation val="minMax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Temperature (Degrees C)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60451200"/>
        <c:crosses val="autoZero"/>
        <c:crossBetween val="midCat"/>
      </c:valAx>
      <c:valAx>
        <c:axId val="16045120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Water Specific Heat (KJ/kg-K)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60449280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ymbol val="circle"/>
            <c:size val="5"/>
          </c:marker>
          <c:trendline>
            <c:trendlineType val="poly"/>
            <c:order val="3"/>
            <c:dispRSqr val="1"/>
            <c:dispEq val="1"/>
            <c:trendlineLbl>
              <c:layout>
                <c:manualLayout>
                  <c:x val="1.4623359580052493E-2"/>
                  <c:y val="-0.27564158646835812"/>
                </c:manualLayout>
              </c:layout>
              <c:numFmt formatCode="General" sourceLinked="0"/>
            </c:trendlineLbl>
          </c:trendline>
          <c:xVal>
            <c:numRef>
              <c:f>EnvironmentWaterCurves!$A$27:$A$47</c:f>
              <c:numCache>
                <c:formatCode>General</c:formatCode>
                <c:ptCount val="21"/>
                <c:pt idx="0">
                  <c:v>0.01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  <c:pt idx="13">
                  <c:v>65</c:v>
                </c:pt>
                <c:pt idx="14">
                  <c:v>70</c:v>
                </c:pt>
                <c:pt idx="15">
                  <c:v>75</c:v>
                </c:pt>
                <c:pt idx="16">
                  <c:v>80</c:v>
                </c:pt>
                <c:pt idx="17">
                  <c:v>85</c:v>
                </c:pt>
                <c:pt idx="18">
                  <c:v>90</c:v>
                </c:pt>
                <c:pt idx="19">
                  <c:v>95</c:v>
                </c:pt>
                <c:pt idx="20">
                  <c:v>100</c:v>
                </c:pt>
              </c:numCache>
            </c:numRef>
          </c:xVal>
          <c:yVal>
            <c:numRef>
              <c:f>EnvironmentWaterCurves!$C$27:$C$47</c:f>
              <c:numCache>
                <c:formatCode>General</c:formatCode>
                <c:ptCount val="21"/>
                <c:pt idx="0">
                  <c:v>1.78</c:v>
                </c:pt>
                <c:pt idx="1">
                  <c:v>1.52</c:v>
                </c:pt>
                <c:pt idx="2">
                  <c:v>1.31</c:v>
                </c:pt>
                <c:pt idx="3">
                  <c:v>1.1399999999999999</c:v>
                </c:pt>
                <c:pt idx="4">
                  <c:v>1</c:v>
                </c:pt>
                <c:pt idx="5">
                  <c:v>0.89</c:v>
                </c:pt>
                <c:pt idx="6">
                  <c:v>0.79800000000000004</c:v>
                </c:pt>
                <c:pt idx="7">
                  <c:v>0.71899999999999997</c:v>
                </c:pt>
                <c:pt idx="8">
                  <c:v>0.65300000000000002</c:v>
                </c:pt>
                <c:pt idx="9">
                  <c:v>0.59599999999999997</c:v>
                </c:pt>
                <c:pt idx="10">
                  <c:v>0.54700000000000004</c:v>
                </c:pt>
                <c:pt idx="11">
                  <c:v>0.504</c:v>
                </c:pt>
                <c:pt idx="12">
                  <c:v>0.46700000000000003</c:v>
                </c:pt>
                <c:pt idx="13">
                  <c:v>0.434</c:v>
                </c:pt>
                <c:pt idx="14">
                  <c:v>0.40400000000000003</c:v>
                </c:pt>
                <c:pt idx="15">
                  <c:v>0.378</c:v>
                </c:pt>
                <c:pt idx="16">
                  <c:v>0.35499999999999998</c:v>
                </c:pt>
                <c:pt idx="17">
                  <c:v>0.33400000000000002</c:v>
                </c:pt>
                <c:pt idx="18">
                  <c:v>0.314</c:v>
                </c:pt>
                <c:pt idx="19">
                  <c:v>0.29699999999999999</c:v>
                </c:pt>
                <c:pt idx="20">
                  <c:v>0.28100000000000003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58F0-494C-8626-9CA32C63D5C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0468992"/>
        <c:axId val="160470912"/>
      </c:scatterChart>
      <c:valAx>
        <c:axId val="160468992"/>
        <c:scaling>
          <c:orientation val="minMax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Temperature (Degrees C)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60470912"/>
        <c:crosses val="autoZero"/>
        <c:crossBetween val="midCat"/>
      </c:valAx>
      <c:valAx>
        <c:axId val="16047091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Water Viscosity (Centipoise)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60468992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ymbol val="circle"/>
            <c:size val="5"/>
          </c:marker>
          <c:trendline>
            <c:trendlineType val="poly"/>
            <c:order val="3"/>
            <c:dispRSqr val="1"/>
            <c:dispEq val="1"/>
            <c:trendlineLbl>
              <c:layout>
                <c:manualLayout>
                  <c:x val="2.4489282589676292E-2"/>
                  <c:y val="0.31018518518518517"/>
                </c:manualLayout>
              </c:layout>
              <c:numFmt formatCode="General" sourceLinked="0"/>
            </c:trendlineLbl>
          </c:trendline>
          <c:xVal>
            <c:numRef>
              <c:f>EnvironmentWaterCurves!$A$27:$A$47</c:f>
              <c:numCache>
                <c:formatCode>General</c:formatCode>
                <c:ptCount val="21"/>
                <c:pt idx="0">
                  <c:v>0.01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  <c:pt idx="13">
                  <c:v>65</c:v>
                </c:pt>
                <c:pt idx="14">
                  <c:v>70</c:v>
                </c:pt>
                <c:pt idx="15">
                  <c:v>75</c:v>
                </c:pt>
                <c:pt idx="16">
                  <c:v>80</c:v>
                </c:pt>
                <c:pt idx="17">
                  <c:v>85</c:v>
                </c:pt>
                <c:pt idx="18">
                  <c:v>90</c:v>
                </c:pt>
                <c:pt idx="19">
                  <c:v>95</c:v>
                </c:pt>
                <c:pt idx="20">
                  <c:v>100</c:v>
                </c:pt>
              </c:numCache>
            </c:numRef>
          </c:xVal>
          <c:yVal>
            <c:numRef>
              <c:f>EnvironmentWaterCurves!$E$27:$E$47</c:f>
              <c:numCache>
                <c:formatCode>General</c:formatCode>
                <c:ptCount val="21"/>
                <c:pt idx="0">
                  <c:v>-7.0000000000000007E-2</c:v>
                </c:pt>
                <c:pt idx="1">
                  <c:v>1.6E-2</c:v>
                </c:pt>
                <c:pt idx="2">
                  <c:v>8.7999999999999995E-2</c:v>
                </c:pt>
                <c:pt idx="3">
                  <c:v>0.151</c:v>
                </c:pt>
                <c:pt idx="4">
                  <c:v>0.20699999999999999</c:v>
                </c:pt>
                <c:pt idx="5">
                  <c:v>0.25700000000000001</c:v>
                </c:pt>
                <c:pt idx="6">
                  <c:v>0.30299999999999999</c:v>
                </c:pt>
                <c:pt idx="7">
                  <c:v>0.34499999999999997</c:v>
                </c:pt>
                <c:pt idx="8">
                  <c:v>0.38500000000000001</c:v>
                </c:pt>
                <c:pt idx="9">
                  <c:v>0.42</c:v>
                </c:pt>
                <c:pt idx="10">
                  <c:v>0.45700000000000002</c:v>
                </c:pt>
                <c:pt idx="11">
                  <c:v>0.48599999999999999</c:v>
                </c:pt>
                <c:pt idx="12">
                  <c:v>0.52300000000000002</c:v>
                </c:pt>
                <c:pt idx="13">
                  <c:v>0.54400000000000004</c:v>
                </c:pt>
                <c:pt idx="14">
                  <c:v>0.58499999999999996</c:v>
                </c:pt>
                <c:pt idx="15">
                  <c:v>0.59599999999999997</c:v>
                </c:pt>
                <c:pt idx="16">
                  <c:v>0.64300000000000002</c:v>
                </c:pt>
                <c:pt idx="17">
                  <c:v>0.64400000000000002</c:v>
                </c:pt>
                <c:pt idx="18">
                  <c:v>0.66500000000000004</c:v>
                </c:pt>
                <c:pt idx="19">
                  <c:v>0.68700000000000006</c:v>
                </c:pt>
                <c:pt idx="20">
                  <c:v>0.752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858C-4195-8A6E-2FBC152E85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2867456"/>
        <c:axId val="162869632"/>
      </c:scatterChart>
      <c:valAx>
        <c:axId val="162867456"/>
        <c:scaling>
          <c:orientation val="minMax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Temperature (Degrees C)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low"/>
        <c:crossAx val="162869632"/>
        <c:crosses val="autoZero"/>
        <c:crossBetween val="midCat"/>
      </c:valAx>
      <c:valAx>
        <c:axId val="16286963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Water Expansion Coefficient (1/K)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62867456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ymbol val="circle"/>
            <c:size val="5"/>
          </c:marker>
          <c:trendline>
            <c:spPr>
              <a:ln w="9525">
                <a:solidFill>
                  <a:schemeClr val="accent1"/>
                </a:solidFill>
              </a:ln>
            </c:spPr>
            <c:trendlineType val="poly"/>
            <c:order val="2"/>
            <c:dispRSqr val="1"/>
            <c:dispEq val="1"/>
            <c:trendlineLbl>
              <c:layout>
                <c:manualLayout>
                  <c:x val="0.13559306117634862"/>
                  <c:y val="-0.21504266766779428"/>
                </c:manualLayout>
              </c:layout>
              <c:numFmt formatCode="General" sourceLinked="0"/>
            </c:trendlineLbl>
          </c:trendline>
          <c:trendline>
            <c:trendlineType val="poly"/>
            <c:order val="2"/>
            <c:dispRSqr val="0"/>
            <c:dispEq val="0"/>
          </c:trendline>
          <c:xVal>
            <c:numRef>
              <c:f>EnvironmentHeatVaporizationOfW!$D$8:$D$18</c:f>
              <c:numCache>
                <c:formatCode>General</c:formatCode>
                <c:ptCount val="11"/>
                <c:pt idx="0">
                  <c:v>280</c:v>
                </c:pt>
                <c:pt idx="1">
                  <c:v>320</c:v>
                </c:pt>
                <c:pt idx="2">
                  <c:v>360</c:v>
                </c:pt>
                <c:pt idx="3">
                  <c:v>400</c:v>
                </c:pt>
                <c:pt idx="4">
                  <c:v>440</c:v>
                </c:pt>
                <c:pt idx="5">
                  <c:v>480</c:v>
                </c:pt>
                <c:pt idx="6">
                  <c:v>520</c:v>
                </c:pt>
                <c:pt idx="7">
                  <c:v>560</c:v>
                </c:pt>
              </c:numCache>
            </c:numRef>
          </c:xVal>
          <c:yVal>
            <c:numRef>
              <c:f>EnvironmentHeatVaporizationOfW!$E$8:$E$18</c:f>
              <c:numCache>
                <c:formatCode>General</c:formatCode>
                <c:ptCount val="11"/>
                <c:pt idx="0">
                  <c:v>45000</c:v>
                </c:pt>
                <c:pt idx="1">
                  <c:v>43000</c:v>
                </c:pt>
                <c:pt idx="2">
                  <c:v>41000</c:v>
                </c:pt>
                <c:pt idx="3">
                  <c:v>39000</c:v>
                </c:pt>
                <c:pt idx="4">
                  <c:v>37000</c:v>
                </c:pt>
                <c:pt idx="5">
                  <c:v>34000</c:v>
                </c:pt>
                <c:pt idx="6">
                  <c:v>31000</c:v>
                </c:pt>
                <c:pt idx="7">
                  <c:v>27000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EDED-4B64-A376-C6C5D2699507}"/>
            </c:ext>
          </c:extLst>
        </c:ser>
        <c:ser>
          <c:idx val="1"/>
          <c:order val="1"/>
          <c:spPr>
            <a:ln w="28575">
              <a:noFill/>
            </a:ln>
          </c:spPr>
          <c:marker>
            <c:symbol val="circle"/>
            <c:size val="5"/>
          </c:marker>
          <c:trendline>
            <c:spPr>
              <a:ln>
                <a:solidFill>
                  <a:srgbClr val="FF0000"/>
                </a:solidFill>
              </a:ln>
            </c:spPr>
            <c:trendlineType val="poly"/>
            <c:order val="2"/>
            <c:dispRSqr val="1"/>
            <c:dispEq val="1"/>
            <c:trendlineLbl>
              <c:layout>
                <c:manualLayout>
                  <c:x val="-0.1037906828765873"/>
                  <c:y val="-0.17154851303203034"/>
                </c:manualLayout>
              </c:layout>
              <c:numFmt formatCode="General" sourceLinked="0"/>
            </c:trendlineLbl>
          </c:trendline>
          <c:trendline>
            <c:trendlineType val="poly"/>
            <c:order val="2"/>
            <c:dispRSqr val="0"/>
            <c:dispEq val="0"/>
          </c:trendline>
          <c:xVal>
            <c:numRef>
              <c:f>EnvironmentHeatVaporizationOfW!$G$8:$G$18</c:f>
              <c:numCache>
                <c:formatCode>General</c:formatCode>
                <c:ptCount val="11"/>
                <c:pt idx="7">
                  <c:v>560</c:v>
                </c:pt>
                <c:pt idx="8">
                  <c:v>600</c:v>
                </c:pt>
                <c:pt idx="9">
                  <c:v>640</c:v>
                </c:pt>
              </c:numCache>
            </c:numRef>
          </c:xVal>
          <c:yVal>
            <c:numRef>
              <c:f>EnvironmentHeatVaporizationOfW!$H$8:$H$18</c:f>
              <c:numCache>
                <c:formatCode>General</c:formatCode>
                <c:ptCount val="11"/>
                <c:pt idx="7">
                  <c:v>27000</c:v>
                </c:pt>
                <c:pt idx="8">
                  <c:v>21000</c:v>
                </c:pt>
                <c:pt idx="9">
                  <c:v>10000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EDED-4B64-A376-C6C5D2699507}"/>
            </c:ext>
          </c:extLst>
        </c:ser>
        <c:ser>
          <c:idx val="2"/>
          <c:order val="2"/>
          <c:spPr>
            <a:ln w="28575">
              <a:noFill/>
            </a:ln>
          </c:spPr>
          <c:marker>
            <c:symbol val="circle"/>
            <c:size val="5"/>
          </c:marker>
          <c:xVal>
            <c:numRef>
              <c:f>EnvironmentHeatVaporizationOfW!$J$8:$J$18</c:f>
              <c:numCache>
                <c:formatCode>General</c:formatCode>
                <c:ptCount val="11"/>
                <c:pt idx="9">
                  <c:v>640</c:v>
                </c:pt>
                <c:pt idx="10">
                  <c:v>650</c:v>
                </c:pt>
              </c:numCache>
            </c:numRef>
          </c:xVal>
          <c:yVal>
            <c:numRef>
              <c:f>EnvironmentHeatVaporizationOfW!$K$8:$K$18</c:f>
              <c:numCache>
                <c:formatCode>General</c:formatCode>
                <c:ptCount val="11"/>
                <c:pt idx="9">
                  <c:v>10000</c:v>
                </c:pt>
                <c:pt idx="10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EDED-4B64-A376-C6C5D26995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2918400"/>
        <c:axId val="162920320"/>
      </c:scatterChart>
      <c:valAx>
        <c:axId val="162918400"/>
        <c:scaling>
          <c:orientation val="minMax"/>
          <c:max val="680"/>
          <c:min val="240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Temperature (K)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62920320"/>
        <c:crosses val="autoZero"/>
        <c:crossBetween val="midCat"/>
      </c:valAx>
      <c:valAx>
        <c:axId val="162920320"/>
        <c:scaling>
          <c:orientation val="minMax"/>
          <c:max val="48000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/>
                  <a:t>Heat of Vaporization</a:t>
                </a:r>
                <a:r>
                  <a:rPr lang="en-US" baseline="0" dirty="0"/>
                  <a:t> of Water </a:t>
                </a:r>
                <a:r>
                  <a:rPr lang="en-US" dirty="0"/>
                  <a:t>(J/</a:t>
                </a:r>
                <a:r>
                  <a:rPr lang="en-US" dirty="0" err="1"/>
                  <a:t>mol</a:t>
                </a:r>
                <a:r>
                  <a:rPr lang="en-US" dirty="0"/>
                  <a:t>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62918400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800"/>
      </a:pPr>
      <a:endParaRPr lang="en-US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240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126BB8-5932-4ACC-8CD5-328D9DA138C9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9513" y="696913"/>
            <a:ext cx="4638675" cy="3479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088" y="4408488"/>
            <a:ext cx="5595937" cy="41767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6975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2400" y="8816975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EE9A71-B8D6-467E-9737-A44765197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6920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516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664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0465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410098" y="4547070"/>
            <a:ext cx="2337798" cy="58337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date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-8466" y="0"/>
            <a:ext cx="9178882" cy="2167467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2167468"/>
            <a:ext cx="9180577" cy="255236"/>
          </a:xfrm>
          <a:prstGeom prst="rect">
            <a:avLst/>
          </a:prstGeom>
          <a:solidFill>
            <a:srgbClr val="4BB047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Title Placeholder 11"/>
          <p:cNvSpPr>
            <a:spLocks noGrp="1"/>
          </p:cNvSpPr>
          <p:nvPr>
            <p:ph type="title" hasCustomPrompt="1"/>
          </p:nvPr>
        </p:nvSpPr>
        <p:spPr>
          <a:xfrm>
            <a:off x="1371600" y="3707448"/>
            <a:ext cx="6637867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title</a:t>
            </a:r>
          </a:p>
        </p:txBody>
      </p:sp>
      <p:pic>
        <p:nvPicPr>
          <p:cNvPr id="2" name="Picture 1" descr="biogears_WTlogov02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00" y="1111775"/>
            <a:ext cx="5747896" cy="1285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5798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798" y="1403772"/>
            <a:ext cx="8671971" cy="478923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0812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652375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2981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090" y="1535113"/>
            <a:ext cx="4330298" cy="63976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090" y="2174875"/>
            <a:ext cx="433029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327708" cy="63976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32770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14993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58360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44036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8730"/>
            <a:ext cx="3008313" cy="933761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68730"/>
            <a:ext cx="5111750" cy="56248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702492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45458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495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57875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92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589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663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27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920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782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355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1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9AFD63-10BD-4598-9E1E-9FFECB76D2D7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43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-1" y="6487054"/>
            <a:ext cx="9160933" cy="381000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Rectangle 7"/>
          <p:cNvSpPr>
            <a:spLocks noChangeArrowheads="1"/>
          </p:cNvSpPr>
          <p:nvPr/>
        </p:nvSpPr>
        <p:spPr bwMode="auto">
          <a:xfrm rot="16200000">
            <a:off x="7945439" y="4993213"/>
            <a:ext cx="22733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600" dirty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Copyright 2014. All rights reserved. Applied </a:t>
            </a:r>
            <a:r>
              <a:rPr lang="en-US" sz="600" dirty="0" err="1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ReArch</a:t>
            </a:r>
            <a:r>
              <a:rPr lang="en-US" sz="600" dirty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 Associates, Inc.</a:t>
            </a:r>
          </a:p>
        </p:txBody>
      </p:sp>
      <p:sp>
        <p:nvSpPr>
          <p:cNvPr id="25" name="Rectangle 34"/>
          <p:cNvSpPr>
            <a:spLocks noChangeArrowheads="1"/>
          </p:cNvSpPr>
          <p:nvPr/>
        </p:nvSpPr>
        <p:spPr bwMode="auto">
          <a:xfrm>
            <a:off x="0" y="6468004"/>
            <a:ext cx="9144000" cy="17462"/>
          </a:xfrm>
          <a:prstGeom prst="rect">
            <a:avLst/>
          </a:prstGeom>
          <a:solidFill>
            <a:srgbClr val="4BB047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pitchFamily="-108" charset="0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26" name="Text Placeholder 9"/>
          <p:cNvSpPr>
            <a:spLocks noGrp="1"/>
          </p:cNvSpPr>
          <p:nvPr>
            <p:ph type="body" idx="1"/>
          </p:nvPr>
        </p:nvSpPr>
        <p:spPr>
          <a:xfrm>
            <a:off x="183444" y="1397000"/>
            <a:ext cx="8760356" cy="48683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7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-8467" y="1"/>
            <a:ext cx="9171433" cy="510556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pic>
        <p:nvPicPr>
          <p:cNvPr id="30" name="Picture 29" descr="ARA_Logo_white_2010.pn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4351" y="6503986"/>
            <a:ext cx="892588" cy="342159"/>
          </a:xfrm>
          <a:prstGeom prst="rect">
            <a:avLst/>
          </a:prstGeom>
        </p:spPr>
      </p:pic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183444" y="6548438"/>
            <a:ext cx="304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fld id="{6EDD5FD9-64F1-4545-B9DF-61B5A2906508}" type="slidenum">
              <a:rPr lang="en-US" sz="1000">
                <a:solidFill>
                  <a:prstClr val="white"/>
                </a:solidFill>
                <a:ea typeface="Calibri" pitchFamily="-111" charset="0"/>
                <a:cs typeface="Calibri" pitchFamily="-111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dirty="0">
              <a:solidFill>
                <a:prstClr val="white"/>
              </a:solidFill>
              <a:ea typeface="Calibri" pitchFamily="-111" charset="0"/>
              <a:cs typeface="Calibri" pitchFamily="-111" charset="0"/>
            </a:endParaRPr>
          </a:p>
        </p:txBody>
      </p:sp>
      <p:pic>
        <p:nvPicPr>
          <p:cNvPr id="11" name="Picture 10" descr="biogears_WTlogov02.png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38102"/>
            <a:ext cx="2057400" cy="460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697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rgbClr val="001F4B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001F4B"/>
          </a:solidFill>
          <a:latin typeface="Arial"/>
          <a:ea typeface="+mn-ea"/>
          <a:cs typeface="Arial"/>
        </a:defRPr>
      </a:lvl1pPr>
      <a:lvl2pPr marL="800100" indent="-3429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rgbClr val="001F4B"/>
          </a:solidFill>
          <a:latin typeface="Arial"/>
          <a:ea typeface="+mn-ea"/>
          <a:cs typeface="Arial"/>
        </a:defRPr>
      </a:lvl2pPr>
      <a:lvl3pPr marL="1200150" indent="-28575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rgbClr val="001F4B"/>
          </a:solidFill>
          <a:latin typeface="Arial"/>
          <a:ea typeface="+mn-ea"/>
          <a:cs typeface="Arial"/>
        </a:defRPr>
      </a:lvl3pPr>
      <a:lvl4pPr marL="1657350" indent="-28575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rgbClr val="001F4B"/>
          </a:solidFill>
          <a:latin typeface="Arial"/>
          <a:ea typeface="+mn-ea"/>
          <a:cs typeface="Arial"/>
        </a:defRPr>
      </a:lvl4pPr>
      <a:lvl5pPr marL="2114550" indent="-28575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rgbClr val="001F4B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60.png"/><Relationship Id="rId4" Type="http://schemas.openxmlformats.org/officeDocument/2006/relationships/image" Target="../media/image75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png"/><Relationship Id="rId3" Type="http://schemas.openxmlformats.org/officeDocument/2006/relationships/image" Target="../media/image81.png"/><Relationship Id="rId7" Type="http://schemas.openxmlformats.org/officeDocument/2006/relationships/image" Target="../media/image8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4.png"/><Relationship Id="rId5" Type="http://schemas.openxmlformats.org/officeDocument/2006/relationships/image" Target="../media/image83.png"/><Relationship Id="rId10" Type="http://schemas.openxmlformats.org/officeDocument/2006/relationships/image" Target="../media/image88.png"/><Relationship Id="rId4" Type="http://schemas.openxmlformats.org/officeDocument/2006/relationships/image" Target="../media/image82.png"/><Relationship Id="rId9" Type="http://schemas.openxmlformats.org/officeDocument/2006/relationships/image" Target="../media/image87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.png"/><Relationship Id="rId3" Type="http://schemas.openxmlformats.org/officeDocument/2006/relationships/image" Target="../media/image89.png"/><Relationship Id="rId7" Type="http://schemas.openxmlformats.org/officeDocument/2006/relationships/image" Target="../media/image93.png"/><Relationship Id="rId12" Type="http://schemas.openxmlformats.org/officeDocument/2006/relationships/image" Target="../media/image9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2.png"/><Relationship Id="rId11" Type="http://schemas.openxmlformats.org/officeDocument/2006/relationships/image" Target="../media/image97.png"/><Relationship Id="rId5" Type="http://schemas.openxmlformats.org/officeDocument/2006/relationships/image" Target="../media/image91.png"/><Relationship Id="rId10" Type="http://schemas.openxmlformats.org/officeDocument/2006/relationships/image" Target="../media/image96.png"/><Relationship Id="rId4" Type="http://schemas.openxmlformats.org/officeDocument/2006/relationships/image" Target="../media/image90.png"/><Relationship Id="rId9" Type="http://schemas.openxmlformats.org/officeDocument/2006/relationships/image" Target="../media/image95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7.png"/><Relationship Id="rId3" Type="http://schemas.openxmlformats.org/officeDocument/2006/relationships/image" Target="../media/image99.png"/><Relationship Id="rId7" Type="http://schemas.openxmlformats.org/officeDocument/2006/relationships/image" Target="../media/image10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5.png"/><Relationship Id="rId5" Type="http://schemas.openxmlformats.org/officeDocument/2006/relationships/image" Target="../media/image104.png"/><Relationship Id="rId4" Type="http://schemas.openxmlformats.org/officeDocument/2006/relationships/image" Target="../media/image10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1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1.png"/><Relationship Id="rId13" Type="http://schemas.openxmlformats.org/officeDocument/2006/relationships/image" Target="../media/image10.wmf"/><Relationship Id="rId3" Type="http://schemas.openxmlformats.org/officeDocument/2006/relationships/image" Target="../media/image680.png"/><Relationship Id="rId7" Type="http://schemas.openxmlformats.org/officeDocument/2006/relationships/image" Target="../media/image730.png"/><Relationship Id="rId12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20.png"/><Relationship Id="rId11" Type="http://schemas.openxmlformats.org/officeDocument/2006/relationships/image" Target="../media/image77.png"/><Relationship Id="rId5" Type="http://schemas.openxmlformats.org/officeDocument/2006/relationships/image" Target="../media/image710.png"/><Relationship Id="rId10" Type="http://schemas.openxmlformats.org/officeDocument/2006/relationships/image" Target="../media/image761.png"/><Relationship Id="rId4" Type="http://schemas.openxmlformats.org/officeDocument/2006/relationships/image" Target="../media/image700.png"/><Relationship Id="rId9" Type="http://schemas.openxmlformats.org/officeDocument/2006/relationships/image" Target="../media/image75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56" t="8305" r="14646" b="52335"/>
          <a:stretch/>
        </p:blipFill>
        <p:spPr>
          <a:xfrm>
            <a:off x="2050473" y="762000"/>
            <a:ext cx="4883727" cy="358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04095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56" t="8305" r="14646" b="52335"/>
          <a:stretch/>
        </p:blipFill>
        <p:spPr>
          <a:xfrm>
            <a:off x="3848745" y="3135298"/>
            <a:ext cx="4883727" cy="3581400"/>
          </a:xfrm>
          <a:prstGeom prst="rect">
            <a:avLst/>
          </a:prstGeom>
        </p:spPr>
      </p:pic>
      <p:sp>
        <p:nvSpPr>
          <p:cNvPr id="17" name="Rounded Rectangle 16"/>
          <p:cNvSpPr/>
          <p:nvPr/>
        </p:nvSpPr>
        <p:spPr>
          <a:xfrm>
            <a:off x="6079147" y="5039037"/>
            <a:ext cx="495300" cy="427197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>
            <a:off x="6653492" y="5039037"/>
            <a:ext cx="736740" cy="427197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533400" y="2135682"/>
                <a:ext cx="1305550" cy="36042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h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𝑟</m:t>
                          </m:r>
                        </m:sub>
                      </m:sSub>
                      <m:r>
                        <a:rPr lang="en-US">
                          <a:latin typeface="Cambria Math"/>
                        </a:rPr>
                        <m:t>=4</m:t>
                      </m:r>
                      <m:r>
                        <a:rPr lang="en-US">
                          <a:latin typeface="Cambria Math"/>
                        </a:rPr>
                        <m:t>𝜀𝜎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>
                                  <a:latin typeface="Cambria Math"/>
                                </a:rPr>
                                <m:t>𝑟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>
                                  <a:latin typeface="Cambria Math"/>
                                </a:rPr>
                                <m:t>𝐷</m:t>
                              </m:r>
                            </m:sub>
                          </m:sSub>
                        </m:den>
                      </m:f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>
                                          <a:latin typeface="Cambria Math"/>
                                        </a:rPr>
                                        <m:t>𝑡</m:t>
                                      </m:r>
                                    </m:e>
                                    <m:sub>
                                      <m:r>
                                        <a:rPr lang="en-US">
                                          <a:latin typeface="Cambria Math"/>
                                        </a:rPr>
                                        <m:t>𝑐𝑙</m:t>
                                      </m:r>
                                    </m:sub>
                                  </m:sSub>
                                  <m:r>
                                    <a:rPr lang="en-US">
                                      <a:latin typeface="Cambria Math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>
                                          <a:latin typeface="Cambria Math"/>
                                        </a:rPr>
                                        <m:t>𝑡</m:t>
                                      </m:r>
                                    </m:e>
                                    <m:sub>
                                      <m:r>
                                        <a:rPr lang="en-US">
                                          <a:latin typeface="Cambria Math"/>
                                        </a:rPr>
                                        <m:t>𝑚𝑟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>
                              <a:latin typeface="Cambria Math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400" y="2135682"/>
                <a:ext cx="1305550" cy="36042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2936545" y="2403769"/>
            <a:ext cx="147348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i="1" dirty="0"/>
              <a:t>ASHRAE Handbook of Fundamentals</a:t>
            </a:r>
          </a:p>
        </p:txBody>
      </p:sp>
      <p:cxnSp>
        <p:nvCxnSpPr>
          <p:cNvPr id="6" name="Straight Arrow Connector 5"/>
          <p:cNvCxnSpPr>
            <a:stCxn id="10" idx="1"/>
            <a:endCxn id="18" idx="3"/>
          </p:cNvCxnSpPr>
          <p:nvPr/>
        </p:nvCxnSpPr>
        <p:spPr>
          <a:xfrm flipH="1">
            <a:off x="7390232" y="4925998"/>
            <a:ext cx="492673" cy="3266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7882905" y="4818276"/>
                <a:ext cx="362920" cy="215444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/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𝑡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𝑚𝑟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82905" y="4818276"/>
                <a:ext cx="362920" cy="21544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4724400" y="4240223"/>
                <a:ext cx="676275" cy="343748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/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𝑅𝑎𝑑</m:t>
                          </m:r>
                        </m:sub>
                      </m:sSub>
                      <m:r>
                        <a:rPr lang="en-US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>
                                  <a:latin typeface="Cambria Math"/>
                                </a:rPr>
                                <m:t>𝑑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>
                                  <a:latin typeface="Cambria Math"/>
                                </a:rPr>
                                <m:t>𝑟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4400" y="4240223"/>
                <a:ext cx="676275" cy="343748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Straight Arrow Connector 13"/>
          <p:cNvCxnSpPr>
            <a:stCxn id="13" idx="3"/>
          </p:cNvCxnSpPr>
          <p:nvPr/>
        </p:nvCxnSpPr>
        <p:spPr>
          <a:xfrm>
            <a:off x="5400675" y="4412097"/>
            <a:ext cx="771525" cy="62162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292557" y="1807986"/>
            <a:ext cx="3376109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i="1" dirty="0"/>
              <a:t>Note: </a:t>
            </a:r>
            <a:r>
              <a:rPr lang="en-US" sz="1200" i="1" dirty="0" err="1"/>
              <a:t>R</a:t>
            </a:r>
            <a:r>
              <a:rPr lang="en-US" sz="1200" i="1" baseline="-25000" dirty="0" err="1"/>
              <a:t>clothing</a:t>
            </a:r>
            <a:r>
              <a:rPr lang="en-US" sz="1200" i="1" baseline="-25000" dirty="0"/>
              <a:t> </a:t>
            </a:r>
            <a:r>
              <a:rPr lang="en-US" sz="1200" i="1" dirty="0"/>
              <a:t>remains constant, unless modified by the user – doesn’t automatically take into account sweat saturation, etc.</a:t>
            </a:r>
          </a:p>
        </p:txBody>
      </p:sp>
    </p:spTree>
    <p:extLst>
      <p:ext uri="{BB962C8B-B14F-4D97-AF65-F5344CB8AC3E}">
        <p14:creationId xmlns:p14="http://schemas.microsoft.com/office/powerpoint/2010/main" val="12087377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56" t="8305" r="14646" b="52335"/>
          <a:stretch/>
        </p:blipFill>
        <p:spPr>
          <a:xfrm>
            <a:off x="3609221" y="2945214"/>
            <a:ext cx="4883727" cy="3581400"/>
          </a:xfrm>
          <a:prstGeom prst="rect">
            <a:avLst/>
          </a:prstGeom>
        </p:spPr>
      </p:pic>
      <p:sp>
        <p:nvSpPr>
          <p:cNvPr id="21" name="Rounded Rectangle 20"/>
          <p:cNvSpPr/>
          <p:nvPr/>
        </p:nvSpPr>
        <p:spPr>
          <a:xfrm>
            <a:off x="4937124" y="4675152"/>
            <a:ext cx="495300" cy="427197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>
            <a:off x="5744844" y="4279233"/>
            <a:ext cx="656833" cy="427197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/>
          <p:cNvSpPr/>
          <p:nvPr/>
        </p:nvSpPr>
        <p:spPr>
          <a:xfrm>
            <a:off x="6436751" y="4279233"/>
            <a:ext cx="656833" cy="427197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362828" y="2487590"/>
                <a:ext cx="785471" cy="21820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h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𝑐</m:t>
                          </m:r>
                        </m:sub>
                      </m:sSub>
                      <m:r>
                        <a:rPr lang="en-US">
                          <a:latin typeface="Cambria Math"/>
                        </a:rPr>
                        <m:t>=10.3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>
                              <a:latin typeface="Cambria Math"/>
                            </a:rPr>
                            <m:t>𝑣</m:t>
                          </m:r>
                        </m:e>
                        <m:sup>
                          <m:r>
                            <a:rPr lang="en-US">
                              <a:latin typeface="Cambria Math"/>
                            </a:rPr>
                            <m:t>0.6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828" y="2487590"/>
                <a:ext cx="785471" cy="21820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1918430" y="2579923"/>
            <a:ext cx="540533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i="1" dirty="0"/>
              <a:t>Dear, et al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4665472" y="3339486"/>
                <a:ext cx="711027" cy="344453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𝐶𝑜𝑛𝑣</m:t>
                          </m:r>
                        </m:sub>
                      </m:sSub>
                      <m:r>
                        <a:rPr lang="en-US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>
                                  <a:latin typeface="Cambria Math"/>
                                </a:rPr>
                                <m:t>𝑑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>
                                  <a:latin typeface="Cambria Math"/>
                                </a:rPr>
                                <m:t>𝑐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5472" y="3339486"/>
                <a:ext cx="711027" cy="34445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7670955" y="4054405"/>
                <a:ext cx="298222" cy="215444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𝑡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𝑎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0955" y="4054405"/>
                <a:ext cx="298222" cy="215444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Straight Arrow Connector 13"/>
          <p:cNvCxnSpPr>
            <a:stCxn id="13" idx="1"/>
            <a:endCxn id="23" idx="3"/>
          </p:cNvCxnSpPr>
          <p:nvPr/>
        </p:nvCxnSpPr>
        <p:spPr>
          <a:xfrm flipH="1">
            <a:off x="7093584" y="4162127"/>
            <a:ext cx="577371" cy="33070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10" idx="2"/>
            <a:endCxn id="22" idx="1"/>
          </p:cNvCxnSpPr>
          <p:nvPr/>
        </p:nvCxnSpPr>
        <p:spPr>
          <a:xfrm>
            <a:off x="5020986" y="3683939"/>
            <a:ext cx="723858" cy="80889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19" idx="2"/>
            <a:endCxn id="21" idx="0"/>
          </p:cNvCxnSpPr>
          <p:nvPr/>
        </p:nvCxnSpPr>
        <p:spPr>
          <a:xfrm>
            <a:off x="4883197" y="4336045"/>
            <a:ext cx="301577" cy="33910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4419600" y="3992425"/>
                <a:ext cx="927194" cy="34362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/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𝑐𝑙𝑜𝑡h𝑖𝑛𝑔</m:t>
                          </m:r>
                        </m:sub>
                      </m:sSub>
                      <m:r>
                        <a:rPr lang="en-US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>
                                  <a:latin typeface="Cambria Math"/>
                                </a:rPr>
                                <m:t>𝑐𝑙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>
                                  <a:latin typeface="Cambria Math"/>
                                </a:rPr>
                                <m:t>𝑑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9600" y="3992425"/>
                <a:ext cx="927194" cy="34362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939774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56" t="8305" r="14646" b="52335"/>
          <a:stretch/>
        </p:blipFill>
        <p:spPr>
          <a:xfrm>
            <a:off x="3454142" y="2968513"/>
            <a:ext cx="4883727" cy="3581400"/>
          </a:xfrm>
          <a:prstGeom prst="rect">
            <a:avLst/>
          </a:prstGeom>
        </p:spPr>
      </p:pic>
      <p:sp>
        <p:nvSpPr>
          <p:cNvPr id="23" name="Rounded Rectangle 22"/>
          <p:cNvSpPr/>
          <p:nvPr/>
        </p:nvSpPr>
        <p:spPr>
          <a:xfrm>
            <a:off x="5648200" y="5417879"/>
            <a:ext cx="650422" cy="503395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4998132" y="1670034"/>
                <a:ext cx="1365374" cy="27655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𝑚𝑎𝑥</m:t>
                          </m:r>
                        </m:sub>
                      </m:sSub>
                      <m:r>
                        <a:rPr lang="en-US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h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𝑒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𝑝𝑐𝑙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>
                                  <a:latin typeface="Cambria Math"/>
                                </a:rPr>
                                <m:t>𝑠𝑘</m:t>
                              </m:r>
                              <m:r>
                                <a:rPr lang="en-US">
                                  <a:latin typeface="Cambria Math"/>
                                </a:rPr>
                                <m:t>,</m:t>
                              </m:r>
                              <m:r>
                                <a:rPr lang="en-US">
                                  <a:latin typeface="Cambria Math"/>
                                </a:rPr>
                                <m:t>𝑠</m:t>
                              </m:r>
                            </m:sub>
                          </m:sSub>
                          <m:r>
                            <a:rPr lang="en-US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>
                                  <a:latin typeface="Cambria Math"/>
                                </a:rPr>
                                <m:t>𝑎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8132" y="1670034"/>
                <a:ext cx="1365374" cy="27655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62828" y="1483476"/>
                <a:ext cx="996362" cy="225383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𝑠𝑘</m:t>
                          </m:r>
                        </m:sub>
                      </m:sSub>
                      <m:r>
                        <a:rPr lang="en-US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𝑟𝑠𝑤</m:t>
                          </m:r>
                        </m:sub>
                      </m:sSub>
                      <m:r>
                        <a:rPr lang="en-US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𝑑𝑖𝑓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828" y="1483476"/>
                <a:ext cx="996362" cy="22538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62828" y="1862726"/>
                <a:ext cx="925703" cy="225575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𝑟𝑠𝑤</m:t>
                          </m:r>
                        </m:sub>
                      </m:sSub>
                      <m:r>
                        <a:rPr lang="en-US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>
                                  <a:latin typeface="Cambria Math"/>
                                </a:rPr>
                                <m:t>𝑚</m:t>
                              </m:r>
                            </m:e>
                          </m:acc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𝑟𝑠𝑤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h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𝑓𝑔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828" y="1862726"/>
                <a:ext cx="925703" cy="22557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62828" y="2303378"/>
                <a:ext cx="1416926" cy="225383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𝑑𝑖𝑓</m:t>
                          </m:r>
                        </m:sub>
                      </m:sSub>
                      <m:r>
                        <a:rPr lang="en-US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>
                              <a:latin typeface="Cambria Math"/>
                            </a:rPr>
                            <m:t>1−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>
                                  <a:latin typeface="Cambria Math"/>
                                </a:rPr>
                                <m:t>𝑟𝑠𝑤</m:t>
                              </m:r>
                            </m:sub>
                          </m:sSub>
                        </m:e>
                      </m:d>
                      <m:r>
                        <a:rPr lang="en-US">
                          <a:latin typeface="Cambria Math"/>
                        </a:rPr>
                        <m:t>0.06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𝑚𝑎𝑥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828" y="2303378"/>
                <a:ext cx="1416926" cy="225383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998132" y="1010540"/>
                <a:ext cx="780470" cy="34362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𝑤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𝑟𝑠𝑤</m:t>
                          </m:r>
                        </m:sub>
                      </m:sSub>
                      <m:r>
                        <a:rPr lang="en-US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>
                                  <a:latin typeface="Cambria Math"/>
                                </a:rPr>
                                <m:t>𝑟𝑠𝑤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>
                                  <a:latin typeface="Cambria Math"/>
                                </a:rPr>
                                <m:t>𝑚𝑎𝑥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8132" y="1010540"/>
                <a:ext cx="780470" cy="34362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4998132" y="2719489"/>
                <a:ext cx="613630" cy="215444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h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𝑒</m:t>
                          </m:r>
                        </m:sub>
                      </m:sSub>
                      <m:r>
                        <a:rPr lang="en-US">
                          <a:latin typeface="Cambria Math"/>
                        </a:rPr>
                        <m:t>=</m:t>
                      </m:r>
                      <m:r>
                        <a:rPr lang="en-US">
                          <a:latin typeface="Cambria Math"/>
                        </a:rPr>
                        <m:t>𝛽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h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8132" y="2719489"/>
                <a:ext cx="613630" cy="215444"/>
              </a:xfrm>
              <a:prstGeom prst="rect">
                <a:avLst/>
              </a:prstGeom>
              <a:blipFill rotWithShape="1">
                <a:blip r:embed="rId8"/>
                <a:stretch>
                  <a:fillRect b="-2857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2441047" y="1586934"/>
            <a:ext cx="147348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i="1" dirty="0"/>
              <a:t>ASHRAE Handbook of Fundamentals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604916" y="1966344"/>
            <a:ext cx="147348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i="1" dirty="0"/>
              <a:t>ASHRAE Handbook of Fundamentals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341656" y="2406836"/>
            <a:ext cx="147348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i="1" dirty="0"/>
              <a:t>ASHRAE Handbook of Fundamentals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576339" y="1247047"/>
            <a:ext cx="147348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i="1" dirty="0"/>
              <a:t>ASHRAE Handbook of Fundamentals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694155" y="1782949"/>
            <a:ext cx="12615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i="1" dirty="0"/>
              <a:t>http://www.ilocis.org/documents/chpt42e.htm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315288" y="2811822"/>
            <a:ext cx="147348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i="1" dirty="0"/>
              <a:t>ASHRAE Handbook of Fundamentals</a:t>
            </a:r>
          </a:p>
        </p:txBody>
      </p:sp>
      <p:cxnSp>
        <p:nvCxnSpPr>
          <p:cNvPr id="16" name="Straight Arrow Connector 15"/>
          <p:cNvCxnSpPr>
            <a:stCxn id="19" idx="1"/>
            <a:endCxn id="23" idx="3"/>
          </p:cNvCxnSpPr>
          <p:nvPr/>
        </p:nvCxnSpPr>
        <p:spPr>
          <a:xfrm flipH="1">
            <a:off x="6298622" y="5293974"/>
            <a:ext cx="1106596" cy="37560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7405218" y="5165252"/>
                <a:ext cx="1102866" cy="257443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>
                                  <a:latin typeface="Cambria Math"/>
                                </a:rPr>
                                <m:t>𝐸𝑣𝑎𝑝𝑜𝑟𝑎𝑡𝑖𝑜𝑛</m:t>
                              </m:r>
                            </m:sub>
                          </m:sSub>
                          <m:r>
                            <a:rPr lang="en-US">
                              <a:latin typeface="Cambria Math"/>
                            </a:rPr>
                            <m:t>=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>
                                  <a:latin typeface="Cambria Math"/>
                                </a:rPr>
                                <m:t>𝑑</m:t>
                              </m:r>
                            </m:sub>
                          </m:sSub>
                          <m:r>
                            <a:rPr lang="en-US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𝑠𝑘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05218" y="5165252"/>
                <a:ext cx="1102866" cy="257443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4998132" y="2059949"/>
                <a:ext cx="1126462" cy="344453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𝑝𝑐𝑙</m:t>
                          </m:r>
                        </m:sub>
                      </m:sSub>
                      <m:r>
                        <a:rPr lang="en-US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>
                              <a:latin typeface="Cambria Math"/>
                            </a:rPr>
                            <m:t>1+2.22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>
                                  <a:latin typeface="Cambria Math"/>
                                </a:rPr>
                                <m:t>𝑐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>
                                  <a:latin typeface="Cambria Math"/>
                                </a:rPr>
                                <m:t>𝑐𝑙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8132" y="2059949"/>
                <a:ext cx="1126462" cy="344453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20"/>
          <p:cNvSpPr txBox="1"/>
          <p:nvPr/>
        </p:nvSpPr>
        <p:spPr>
          <a:xfrm>
            <a:off x="7240220" y="2286960"/>
            <a:ext cx="1715534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i="1" dirty="0"/>
              <a:t>http://www.ilocis.org/documents/chpt42e.htm</a:t>
            </a:r>
          </a:p>
        </p:txBody>
      </p:sp>
    </p:spTree>
    <p:extLst>
      <p:ext uri="{BB962C8B-B14F-4D97-AF65-F5344CB8AC3E}">
        <p14:creationId xmlns:p14="http://schemas.microsoft.com/office/powerpoint/2010/main" val="20565732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56" t="8305" r="14646" b="52335"/>
          <a:stretch/>
        </p:blipFill>
        <p:spPr>
          <a:xfrm>
            <a:off x="4095703" y="3186430"/>
            <a:ext cx="4883727" cy="3581400"/>
          </a:xfrm>
          <a:prstGeom prst="rect">
            <a:avLst/>
          </a:prstGeom>
        </p:spPr>
      </p:pic>
      <p:sp>
        <p:nvSpPr>
          <p:cNvPr id="38" name="Rounded Rectangle 37"/>
          <p:cNvSpPr/>
          <p:nvPr/>
        </p:nvSpPr>
        <p:spPr>
          <a:xfrm>
            <a:off x="6262764" y="5623420"/>
            <a:ext cx="650422" cy="503395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ounded Rectangle 38"/>
          <p:cNvSpPr/>
          <p:nvPr/>
        </p:nvSpPr>
        <p:spPr>
          <a:xfrm>
            <a:off x="6239904" y="5094691"/>
            <a:ext cx="595327" cy="378128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ounded Rectangle 39"/>
          <p:cNvSpPr/>
          <p:nvPr/>
        </p:nvSpPr>
        <p:spPr>
          <a:xfrm>
            <a:off x="6212750" y="4515846"/>
            <a:ext cx="595327" cy="378128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ounded Rectangle 40"/>
          <p:cNvSpPr/>
          <p:nvPr/>
        </p:nvSpPr>
        <p:spPr>
          <a:xfrm>
            <a:off x="5393801" y="4893974"/>
            <a:ext cx="507889" cy="389781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142007" y="2702589"/>
                <a:ext cx="2538227" cy="235898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>
                          <a:latin typeface="Cambria Math"/>
                        </a:rPr>
                        <m:t>𝑘</m:t>
                      </m:r>
                      <m:r>
                        <a:rPr lang="en-US">
                          <a:latin typeface="Cambria Math"/>
                        </a:rPr>
                        <m:t>=0.6065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>
                              <a:latin typeface="Cambria Math"/>
                            </a:rPr>
                            <m:t>−1.48445 +4.12292 </m:t>
                          </m:r>
                          <m:r>
                            <a:rPr lang="en-US">
                              <a:latin typeface="Cambria Math"/>
                            </a:rPr>
                            <m:t>𝑇</m:t>
                          </m:r>
                          <m:r>
                            <a:rPr lang="en-US">
                              <a:latin typeface="Cambria Math"/>
                            </a:rPr>
                            <m:t>+−1.63866 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>
                                  <a:latin typeface="Cambria Math"/>
                                </a:rPr>
                                <m:t>𝑇</m:t>
                              </m:r>
                            </m:e>
                            <m:sup>
                              <m:r>
                                <a:rPr lang="en-US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2007" y="2702589"/>
                <a:ext cx="2538227" cy="23589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52739" y="1874158"/>
                <a:ext cx="705513" cy="32271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>
                          <a:latin typeface="Cambria Math"/>
                        </a:rPr>
                        <m:t>𝑇</m:t>
                      </m:r>
                      <m:r>
                        <a:rPr lang="en-US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>
                                  <a:latin typeface="Cambria Math"/>
                                </a:rPr>
                                <m:t>∞</m:t>
                              </m:r>
                            </m:sub>
                          </m:sSub>
                        </m:num>
                        <m:den>
                          <m:r>
                            <a:rPr lang="en-US">
                              <a:latin typeface="Cambria Math"/>
                            </a:rPr>
                            <m:t>298.15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739" y="1874158"/>
                <a:ext cx="705513" cy="32271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533400" y="4142122"/>
            <a:ext cx="3229805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i="1" dirty="0"/>
              <a:t>Assumes water pressure of 0.1 </a:t>
            </a:r>
            <a:r>
              <a:rPr lang="en-US" sz="1200" i="1" dirty="0" err="1"/>
              <a:t>MPa</a:t>
            </a:r>
            <a:r>
              <a:rPr lang="en-US" sz="1200" i="1" dirty="0"/>
              <a:t> (sea level)</a:t>
            </a:r>
          </a:p>
          <a:p>
            <a:r>
              <a:rPr lang="en-US" sz="1200" i="1" dirty="0" err="1"/>
              <a:t>R</a:t>
            </a:r>
            <a:r>
              <a:rPr lang="en-US" sz="1200" i="1" baseline="-25000" dirty="0" err="1"/>
              <a:t>cl</a:t>
            </a:r>
            <a:r>
              <a:rPr lang="en-US" sz="1200" i="1" dirty="0"/>
              <a:t> for submerged – different than in air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200" i="1" dirty="0"/>
              <a:t>Like a wet suit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200" i="1" dirty="0"/>
              <a:t>I have a paper with wet suit values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98197" y="2794922"/>
            <a:ext cx="66075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i="1" dirty="0" err="1"/>
              <a:t>Ramires</a:t>
            </a:r>
            <a:r>
              <a:rPr lang="en-US" sz="600" i="1" dirty="0"/>
              <a:t>, et al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19275" y="5346421"/>
            <a:ext cx="3376109" cy="27699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i="1" dirty="0"/>
              <a:t>Assumes radiation and evaporation are negligible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4571224" y="4408124"/>
                <a:ext cx="1076522" cy="215444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n-US">
                            <a:latin typeface="Cambria Math"/>
                          </a:rPr>
                          <m:t>𝑐𝑙</m:t>
                        </m:r>
                      </m:sub>
                    </m:sSub>
                  </m:oMath>
                </a14:m>
                <a:r>
                  <a:rPr lang="en-US" dirty="0"/>
                  <a:t> when saturated</a:t>
                </a: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1224" y="4408124"/>
                <a:ext cx="1076522" cy="215444"/>
              </a:xfrm>
              <a:prstGeom prst="rect">
                <a:avLst/>
              </a:prstGeom>
              <a:blipFill rotWithShape="1">
                <a:blip r:embed="rId5"/>
                <a:stretch>
                  <a:fillRect b="-11429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7907300" y="4757675"/>
                <a:ext cx="642420" cy="215444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𝑅𝑎𝑑</m:t>
                          </m:r>
                        </m:sub>
                      </m:sSub>
                      <m:r>
                        <a:rPr lang="en-US">
                          <a:latin typeface="Cambria Math"/>
                        </a:rPr>
                        <m:t>=∞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07300" y="4757675"/>
                <a:ext cx="642420" cy="215444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1" name="Straight Arrow Connector 20"/>
          <p:cNvCxnSpPr>
            <a:stCxn id="24" idx="2"/>
            <a:endCxn id="40" idx="1"/>
          </p:cNvCxnSpPr>
          <p:nvPr/>
        </p:nvCxnSpPr>
        <p:spPr>
          <a:xfrm>
            <a:off x="5428836" y="4097892"/>
            <a:ext cx="783914" cy="60701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5073322" y="3753439"/>
                <a:ext cx="711027" cy="344453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𝐶𝑜𝑛𝑣</m:t>
                          </m:r>
                        </m:sub>
                      </m:sSub>
                      <m:r>
                        <a:rPr lang="en-US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>
                                  <a:latin typeface="Cambria Math"/>
                                </a:rPr>
                                <m:t>𝑑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>
                                  <a:latin typeface="Cambria Math"/>
                                </a:rPr>
                                <m:t>𝑐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3322" y="3753439"/>
                <a:ext cx="711027" cy="344453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7953820" y="5488580"/>
                <a:ext cx="549381" cy="215444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𝑠𝑘</m:t>
                          </m:r>
                        </m:sub>
                      </m:sSub>
                      <m:r>
                        <a:rPr lang="en-US"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53820" y="5488580"/>
                <a:ext cx="549381" cy="215444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328429" y="276722"/>
                <a:ext cx="1737950" cy="215444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h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𝑐</m:t>
                          </m:r>
                        </m:sub>
                      </m:sSub>
                      <m:r>
                        <a:rPr lang="en-US">
                          <a:latin typeface="Cambria Math"/>
                        </a:rPr>
                        <m:t>=0.09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>
                              <a:latin typeface="Cambria Math"/>
                            </a:rPr>
                            <m:t>𝐺𝑟</m:t>
                          </m:r>
                          <m:r>
                            <a:rPr lang="en-US">
                              <a:latin typeface="Cambria Math"/>
                            </a:rPr>
                            <m:t>−</m:t>
                          </m:r>
                          <m:r>
                            <a:rPr lang="en-US">
                              <a:latin typeface="Cambria Math"/>
                            </a:rPr>
                            <m:t>𝑃𝑟</m:t>
                          </m:r>
                        </m:e>
                      </m:d>
                      <m:r>
                        <a:rPr lang="en-US">
                          <a:latin typeface="Cambria Math"/>
                        </a:rPr>
                        <m:t>0.275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429" y="276722"/>
                <a:ext cx="1737950" cy="215444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Box 29"/>
          <p:cNvSpPr txBox="1"/>
          <p:nvPr/>
        </p:nvSpPr>
        <p:spPr>
          <a:xfrm>
            <a:off x="2001844" y="272546"/>
            <a:ext cx="678391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i="1" dirty="0" err="1"/>
              <a:t>Boutelier</a:t>
            </a:r>
            <a:r>
              <a:rPr lang="en-US" sz="600" i="1" dirty="0"/>
              <a:t> et. al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397509" y="655573"/>
                <a:ext cx="1532998" cy="346762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>
                          <a:latin typeface="Cambria Math"/>
                        </a:rPr>
                        <m:t>𝐺𝑟</m:t>
                      </m:r>
                      <m:r>
                        <a:rPr lang="en-US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>
                              <a:latin typeface="Cambria Math"/>
                            </a:rPr>
                            <m:t>𝑔</m:t>
                          </m:r>
                          <m:r>
                            <m:rPr>
                              <m:sty m:val="p"/>
                            </m:rPr>
                            <a:rPr lang="el-GR">
                              <a:latin typeface="Cambria Math"/>
                            </a:rPr>
                            <m:t>α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>
                                      <a:latin typeface="Cambria Math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>
                                      <a:latin typeface="Cambria Math"/>
                                    </a:rPr>
                                    <m:t>𝑠</m:t>
                                  </m:r>
                                </m:sub>
                              </m:sSub>
                              <m:r>
                                <a:rPr lang="en-US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>
                                      <a:latin typeface="Cambria Math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>
                                      <a:latin typeface="Cambria Math"/>
                                    </a:rPr>
                                    <m:t>∞</m:t>
                                  </m:r>
                                </m:sub>
                              </m:sSub>
                            </m:e>
                          </m:d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>
                                  <a:latin typeface="Cambria Math"/>
                                </a:rPr>
                                <m:t>𝐷</m:t>
                              </m:r>
                            </m:e>
                            <m:sup>
                              <m:r>
                                <a:rPr lang="en-US"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l-GR">
                                  <a:latin typeface="Cambria Math"/>
                                </a:rPr>
                                <m:t>ν</m:t>
                              </m:r>
                            </m:e>
                            <m:sup>
                              <m:r>
                                <a:rPr lang="en-US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509" y="655573"/>
                <a:ext cx="1532998" cy="34676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338913" y="1193129"/>
                <a:ext cx="1008426" cy="306302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>
                          <a:latin typeface="Cambria Math"/>
                        </a:rPr>
                        <m:t>𝑃𝑟</m:t>
                      </m:r>
                      <m:r>
                        <a:rPr lang="en-US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>
                                  <a:latin typeface="Cambria Math"/>
                                </a:rPr>
                                <m:t>𝑝</m:t>
                              </m:r>
                              <m:r>
                                <a:rPr lang="en-US">
                                  <a:latin typeface="Cambria Math"/>
                                </a:rPr>
                                <m:t>,</m:t>
                              </m:r>
                              <m:r>
                                <a:rPr lang="en-US">
                                  <a:latin typeface="Cambria Math"/>
                                </a:rPr>
                                <m:t>𝑤</m:t>
                              </m:r>
                            </m:sub>
                          </m:sSub>
                          <m:r>
                            <a:rPr lang="en-US">
                              <a:latin typeface="Cambria Math"/>
                            </a:rPr>
                            <m:t>𝜇</m:t>
                          </m:r>
                        </m:num>
                        <m:den>
                          <m:r>
                            <a:rPr lang="en-US">
                              <a:latin typeface="Cambria Math"/>
                            </a:rPr>
                            <m:t>𝑘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913" y="1193129"/>
                <a:ext cx="1008426" cy="30630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/>
              <p:cNvSpPr txBox="1"/>
              <p:nvPr/>
            </p:nvSpPr>
            <p:spPr>
              <a:xfrm>
                <a:off x="602358" y="1514668"/>
                <a:ext cx="455894" cy="323165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>
                          <a:latin typeface="Cambria Math"/>
                        </a:rPr>
                        <m:t>𝜈</m:t>
                      </m:r>
                      <m:r>
                        <a:rPr lang="en-US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>
                              <a:latin typeface="Cambria Math"/>
                            </a:rPr>
                            <m:t>𝜇</m:t>
                          </m:r>
                        </m:num>
                        <m:den>
                          <m:r>
                            <a:rPr lang="en-US">
                              <a:latin typeface="Cambria Math"/>
                            </a:rPr>
                            <m:t>𝜌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2358" y="1514668"/>
                <a:ext cx="455894" cy="323165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5" name="Straight Arrow Connector 44"/>
          <p:cNvCxnSpPr>
            <a:stCxn id="16" idx="2"/>
            <a:endCxn id="41" idx="0"/>
          </p:cNvCxnSpPr>
          <p:nvPr/>
        </p:nvCxnSpPr>
        <p:spPr>
          <a:xfrm>
            <a:off x="5109485" y="4623568"/>
            <a:ext cx="538261" cy="27040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stCxn id="19" idx="1"/>
          </p:cNvCxnSpPr>
          <p:nvPr/>
        </p:nvCxnSpPr>
        <p:spPr>
          <a:xfrm flipH="1">
            <a:off x="6808077" y="4865397"/>
            <a:ext cx="1099223" cy="22346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stCxn id="28" idx="1"/>
            <a:endCxn id="38" idx="3"/>
          </p:cNvCxnSpPr>
          <p:nvPr/>
        </p:nvCxnSpPr>
        <p:spPr>
          <a:xfrm flipH="1">
            <a:off x="6913186" y="5596302"/>
            <a:ext cx="1040634" cy="27881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4804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56" t="8305" r="14646" b="52335"/>
          <a:stretch/>
        </p:blipFill>
        <p:spPr>
          <a:xfrm>
            <a:off x="4139716" y="3081873"/>
            <a:ext cx="4883727" cy="3581400"/>
          </a:xfrm>
          <a:prstGeom prst="rect">
            <a:avLst/>
          </a:prstGeom>
        </p:spPr>
      </p:pic>
      <p:sp>
        <p:nvSpPr>
          <p:cNvPr id="22" name="Rounded Rectangle 21"/>
          <p:cNvSpPr/>
          <p:nvPr/>
        </p:nvSpPr>
        <p:spPr>
          <a:xfrm>
            <a:off x="6280607" y="6033469"/>
            <a:ext cx="753688" cy="533400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228118" y="2133587"/>
                <a:ext cx="1621312" cy="246286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𝑞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𝑟𝑒𝑠</m:t>
                          </m:r>
                          <m:r>
                            <a:rPr lang="en-US">
                              <a:latin typeface="Cambria Math"/>
                            </a:rPr>
                            <m:t>,</m:t>
                          </m:r>
                          <m:r>
                            <a:rPr lang="en-US">
                              <a:latin typeface="Cambria Math"/>
                            </a:rPr>
                            <m:t>𝑠𝑒𝑛</m:t>
                          </m:r>
                        </m:sub>
                      </m:sSub>
                      <m:r>
                        <a:rPr lang="en-US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>
                                  <a:latin typeface="Cambria Math"/>
                                </a:rPr>
                                <m:t>𝑚</m:t>
                              </m:r>
                            </m:e>
                          </m:acc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𝑟𝑒𝑠</m:t>
                          </m:r>
                        </m:sub>
                      </m:sSub>
                      <m:r>
                        <a:rPr lang="en-US">
                          <a:latin typeface="Cambria Math"/>
                        </a:rPr>
                        <m:t>𝜌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𝑝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>
                                  <a:latin typeface="Cambria Math"/>
                                </a:rPr>
                                <m:t>𝑟𝑒𝑠</m:t>
                              </m:r>
                            </m:sub>
                          </m:sSub>
                          <m:r>
                            <a:rPr lang="en-US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>
                                  <a:latin typeface="Cambria Math"/>
                                </a:rPr>
                                <m:t>𝑎</m:t>
                              </m:r>
                              <m:r>
                                <a:rPr lang="en-US">
                                  <a:latin typeface="Cambria Math"/>
                                </a:rPr>
                                <m:t>,</m:t>
                              </m:r>
                              <m:r>
                                <a:rPr lang="en-US">
                                  <a:latin typeface="Cambria Math"/>
                                </a:rPr>
                                <m:t>𝑟𝑒𝑠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118" y="2133587"/>
                <a:ext cx="1621312" cy="24628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3510390" y="2224850"/>
            <a:ext cx="814647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i="1" dirty="0" err="1"/>
              <a:t>Shitzer</a:t>
            </a:r>
            <a:r>
              <a:rPr lang="en-US" sz="600" i="1" dirty="0"/>
              <a:t> &amp; </a:t>
            </a:r>
            <a:r>
              <a:rPr lang="en-US" sz="600" i="1" dirty="0" err="1"/>
              <a:t>Eberhart</a:t>
            </a:r>
            <a:endParaRPr lang="en-US" sz="600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28118" y="1715599"/>
                <a:ext cx="1248483" cy="237566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𝑞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𝑟𝑒𝑠</m:t>
                          </m:r>
                        </m:sub>
                      </m:sSub>
                      <m:r>
                        <a:rPr lang="en-US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𝑞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𝑟𝑒𝑠</m:t>
                          </m:r>
                          <m:r>
                            <a:rPr lang="en-US">
                              <a:latin typeface="Cambria Math"/>
                            </a:rPr>
                            <m:t>,</m:t>
                          </m:r>
                          <m:r>
                            <a:rPr lang="en-US">
                              <a:latin typeface="Cambria Math"/>
                            </a:rPr>
                            <m:t>𝑙𝑎𝑡</m:t>
                          </m:r>
                        </m:sub>
                      </m:sSub>
                      <m:r>
                        <a:rPr lang="en-US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𝑞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𝑟𝑒𝑠</m:t>
                          </m:r>
                          <m:r>
                            <a:rPr lang="en-US">
                              <a:latin typeface="Cambria Math"/>
                            </a:rPr>
                            <m:t>,</m:t>
                          </m:r>
                          <m:r>
                            <a:rPr lang="en-US">
                              <a:latin typeface="Cambria Math"/>
                            </a:rPr>
                            <m:t>𝑠𝑒𝑛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118" y="1715599"/>
                <a:ext cx="1248483" cy="23756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2813195" y="1863188"/>
            <a:ext cx="814647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i="1" dirty="0" err="1"/>
              <a:t>Shitzer</a:t>
            </a:r>
            <a:r>
              <a:rPr lang="en-US" sz="600" i="1" dirty="0"/>
              <a:t> &amp; </a:t>
            </a:r>
            <a:r>
              <a:rPr lang="en-US" sz="600" i="1" dirty="0" err="1"/>
              <a:t>Eberhart</a:t>
            </a:r>
            <a:endParaRPr lang="en-US" sz="600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28118" y="2635444"/>
                <a:ext cx="1165832" cy="237566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𝑞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𝑟𝑒𝑠</m:t>
                          </m:r>
                          <m:r>
                            <a:rPr lang="en-US">
                              <a:latin typeface="Cambria Math"/>
                            </a:rPr>
                            <m:t>,</m:t>
                          </m:r>
                          <m:r>
                            <a:rPr lang="en-US">
                              <a:latin typeface="Cambria Math"/>
                            </a:rPr>
                            <m:t>𝑙𝑎𝑡</m:t>
                          </m:r>
                        </m:sub>
                      </m:sSub>
                      <m:r>
                        <a:rPr lang="en-US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h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𝑓𝑔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>
                                  <a:latin typeface="Cambria Math"/>
                                </a:rPr>
                                <m:t>𝑚</m:t>
                              </m:r>
                            </m:e>
                          </m:acc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𝑟𝑒𝑠</m:t>
                          </m:r>
                        </m:sub>
                      </m:sSub>
                      <m:r>
                        <a:rPr lang="en-US">
                          <a:latin typeface="Cambria Math"/>
                        </a:rPr>
                        <m:t>∆</m:t>
                      </m:r>
                      <m:r>
                        <a:rPr lang="en-US">
                          <a:latin typeface="Cambria Math"/>
                        </a:rPr>
                        <m:t>𝑊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118" y="2635444"/>
                <a:ext cx="1165832" cy="23756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28118" y="3227180"/>
                <a:ext cx="1990801" cy="215444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>
                          <a:latin typeface="Cambria Math"/>
                        </a:rPr>
                        <m:t>∆</m:t>
                      </m:r>
                      <m:r>
                        <a:rPr lang="en-US">
                          <a:latin typeface="Cambria Math"/>
                        </a:rPr>
                        <m:t>𝑊</m:t>
                      </m:r>
                      <m:r>
                        <a:rPr lang="en-US">
                          <a:latin typeface="Cambria Math"/>
                        </a:rPr>
                        <m:t>=0.02645+0.0000361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𝑡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𝑎</m:t>
                          </m:r>
                        </m:sub>
                      </m:sSub>
                      <m:r>
                        <a:rPr lang="en-US">
                          <a:latin typeface="Cambria Math"/>
                        </a:rPr>
                        <m:t>−0.798</m:t>
                      </m:r>
                      <m:r>
                        <a:rPr lang="en-US">
                          <a:latin typeface="Cambria Math"/>
                        </a:rPr>
                        <m:t>𝐻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118" y="3227180"/>
                <a:ext cx="1990801" cy="215444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2628070" y="2739062"/>
            <a:ext cx="814647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i="1" dirty="0" err="1"/>
              <a:t>Shitzer</a:t>
            </a:r>
            <a:r>
              <a:rPr lang="en-US" sz="600" i="1" dirty="0"/>
              <a:t> &amp; </a:t>
            </a:r>
            <a:r>
              <a:rPr lang="en-US" sz="600" i="1" dirty="0" err="1"/>
              <a:t>Eberhart</a:t>
            </a:r>
            <a:endParaRPr lang="en-US" sz="6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2201411" y="3335106"/>
            <a:ext cx="883575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i="1" dirty="0" err="1"/>
              <a:t>McCutchan</a:t>
            </a:r>
            <a:r>
              <a:rPr lang="en-US" sz="600" i="1" dirty="0"/>
              <a:t> &amp; Taylor</a:t>
            </a:r>
          </a:p>
        </p:txBody>
      </p:sp>
      <p:cxnSp>
        <p:nvCxnSpPr>
          <p:cNvPr id="12" name="Straight Arrow Connector 11"/>
          <p:cNvCxnSpPr>
            <a:stCxn id="16" idx="1"/>
          </p:cNvCxnSpPr>
          <p:nvPr/>
        </p:nvCxnSpPr>
        <p:spPr>
          <a:xfrm flipH="1">
            <a:off x="7034295" y="5770486"/>
            <a:ext cx="1119105" cy="52968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901690" y="1414809"/>
            <a:ext cx="3121753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i="1" dirty="0"/>
              <a:t>Same for air and submerged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200" i="1" dirty="0"/>
              <a:t>Assumes head above water when breathing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200" i="1" dirty="0"/>
              <a:t>Should work for RR=0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8153400" y="5656416"/>
                <a:ext cx="384401" cy="228139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𝑞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𝑟𝑒𝑠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53400" y="5656416"/>
                <a:ext cx="384401" cy="228139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228118" y="3895395"/>
                <a:ext cx="1523238" cy="37952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>
                          <a:latin typeface="Cambria Math"/>
                        </a:rPr>
                        <m:t>H</m:t>
                      </m:r>
                      <m:r>
                        <a:rPr lang="en-US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>
                              <a:latin typeface="Cambria Math"/>
                            </a:rPr>
                            <m:t>100</m:t>
                          </m:r>
                          <m:r>
                            <m:rPr>
                              <m:sty m:val="p"/>
                            </m:rPr>
                            <a:rPr lang="el-GR">
                              <a:latin typeface="Cambria Math"/>
                            </a:rPr>
                            <m:t>ϕ</m:t>
                          </m:r>
                        </m:num>
                        <m:den>
                          <m:r>
                            <a:rPr lang="en-US">
                              <a:latin typeface="Cambria Math"/>
                            </a:rPr>
                            <m:t>0.263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>
                                  <a:latin typeface="Cambria Math"/>
                                </a:rPr>
                                <m:t>𝑡</m:t>
                              </m:r>
                            </m:sub>
                          </m:sSub>
                        </m:den>
                      </m:f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>
                              <a:latin typeface="Cambria Math"/>
                            </a:rPr>
                            <m:t>𝑒</m:t>
                          </m:r>
                        </m:e>
                        <m:sup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>
                                      <a:latin typeface="Cambria Math"/>
                                    </a:rPr>
                                    <m:t>17.67</m:t>
                                  </m:r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>
                                              <a:latin typeface="Cambria Math"/>
                                            </a:rPr>
                                            <m:t>𝑡</m:t>
                                          </m:r>
                                        </m:e>
                                        <m:sub>
                                          <m:r>
                                            <a:rPr lang="en-US">
                                              <a:latin typeface="Cambria Math"/>
                                            </a:rPr>
                                            <m:t>𝑎</m:t>
                                          </m:r>
                                        </m:sub>
                                      </m:sSub>
                                      <m:r>
                                        <a:rPr lang="en-US">
                                          <a:latin typeface="Cambria Math"/>
                                        </a:rPr>
                                        <m:t>−273.16</m:t>
                                      </m:r>
                                    </m:e>
                                  </m:d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>
                                          <a:latin typeface="Cambria Math"/>
                                        </a:rPr>
                                        <m:t>𝑡</m:t>
                                      </m:r>
                                    </m:e>
                                    <m:sub>
                                      <m:r>
                                        <a:rPr lang="en-US">
                                          <a:latin typeface="Cambria Math"/>
                                        </a:rPr>
                                        <m:t>𝑎</m:t>
                                      </m:r>
                                    </m:sub>
                                  </m:sSub>
                                  <m:r>
                                    <a:rPr lang="en-US">
                                      <a:latin typeface="Cambria Math"/>
                                    </a:rPr>
                                    <m:t>−29.65</m:t>
                                  </m:r>
                                </m:den>
                              </m:f>
                            </m:e>
                          </m:d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118" y="3895395"/>
                <a:ext cx="1523238" cy="379527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Rectangle 17"/>
          <p:cNvSpPr/>
          <p:nvPr/>
        </p:nvSpPr>
        <p:spPr>
          <a:xfrm>
            <a:off x="1448358" y="3037623"/>
            <a:ext cx="40107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i="1" dirty="0">
                <a:solidFill>
                  <a:srgbClr val="000000"/>
                </a:solidFill>
                <a:latin typeface="Calibri"/>
              </a:rPr>
              <a:t>(°F)</a:t>
            </a:r>
            <a:endParaRPr lang="en-US" sz="1200" i="1" dirty="0"/>
          </a:p>
        </p:txBody>
      </p:sp>
      <p:sp>
        <p:nvSpPr>
          <p:cNvPr id="19" name="Rectangle 18"/>
          <p:cNvSpPr/>
          <p:nvPr/>
        </p:nvSpPr>
        <p:spPr>
          <a:xfrm>
            <a:off x="1044623" y="3618396"/>
            <a:ext cx="35779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i="1" dirty="0">
                <a:solidFill>
                  <a:srgbClr val="000000"/>
                </a:solidFill>
                <a:latin typeface="Calibri"/>
              </a:rPr>
              <a:t>(K)</a:t>
            </a:r>
            <a:endParaRPr lang="en-US" sz="1200" i="1" dirty="0"/>
          </a:p>
        </p:txBody>
      </p:sp>
      <p:sp>
        <p:nvSpPr>
          <p:cNvPr id="20" name="TextBox 19"/>
          <p:cNvSpPr txBox="1"/>
          <p:nvPr/>
        </p:nvSpPr>
        <p:spPr>
          <a:xfrm>
            <a:off x="473719" y="4429941"/>
            <a:ext cx="394050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i="1" dirty="0"/>
              <a:t>http://earthscience.stackexchange.com/questions/2360/how-do-i-convert-specific-humidity-to-relative-humidity</a:t>
            </a:r>
          </a:p>
        </p:txBody>
      </p:sp>
    </p:spTree>
    <p:extLst>
      <p:ext uri="{BB962C8B-B14F-4D97-AF65-F5344CB8AC3E}">
        <p14:creationId xmlns:p14="http://schemas.microsoft.com/office/powerpoint/2010/main" val="34420410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56" t="8305" r="14646" b="52335"/>
          <a:stretch/>
        </p:blipFill>
        <p:spPr>
          <a:xfrm>
            <a:off x="4095703" y="3186430"/>
            <a:ext cx="4883727" cy="3581400"/>
          </a:xfrm>
          <a:prstGeom prst="rect">
            <a:avLst/>
          </a:prstGeom>
        </p:spPr>
      </p:pic>
      <p:sp>
        <p:nvSpPr>
          <p:cNvPr id="3" name="Rounded Rectangle 2"/>
          <p:cNvSpPr/>
          <p:nvPr/>
        </p:nvSpPr>
        <p:spPr>
          <a:xfrm>
            <a:off x="6416861" y="3939153"/>
            <a:ext cx="677488" cy="533400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Arrow Connector 3"/>
          <p:cNvCxnSpPr>
            <a:stCxn id="5" idx="3"/>
            <a:endCxn id="3" idx="1"/>
          </p:cNvCxnSpPr>
          <p:nvPr/>
        </p:nvCxnSpPr>
        <p:spPr>
          <a:xfrm>
            <a:off x="5725049" y="4149748"/>
            <a:ext cx="691812" cy="5610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734449" y="3960292"/>
            <a:ext cx="990600" cy="378911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>
              <a:defRPr sz="800">
                <a:solidFill>
                  <a:schemeClr val="dk1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pPr algn="ctr"/>
            <a:r>
              <a:rPr lang="en-US" dirty="0"/>
              <a:t>Heating (positive)</a:t>
            </a:r>
          </a:p>
          <a:p>
            <a:pPr algn="ctr"/>
            <a:r>
              <a:rPr lang="en-US" dirty="0"/>
              <a:t>and/or</a:t>
            </a:r>
          </a:p>
          <a:p>
            <a:pPr algn="ctr"/>
            <a:r>
              <a:rPr lang="en-US" dirty="0"/>
              <a:t>Cooling (negative)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6248400" y="3289976"/>
            <a:ext cx="1219200" cy="533400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4840719" y="3367220"/>
            <a:ext cx="778061" cy="378911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>
              <a:defRPr sz="800">
                <a:solidFill>
                  <a:schemeClr val="dk1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pPr algn="ctr"/>
            <a:r>
              <a:rPr lang="en-US" dirty="0"/>
              <a:t>Applied Temperature</a:t>
            </a:r>
          </a:p>
        </p:txBody>
      </p:sp>
      <p:cxnSp>
        <p:nvCxnSpPr>
          <p:cNvPr id="22" name="Straight Arrow Connector 21"/>
          <p:cNvCxnSpPr>
            <a:stCxn id="21" idx="3"/>
            <a:endCxn id="19" idx="1"/>
          </p:cNvCxnSpPr>
          <p:nvPr/>
        </p:nvCxnSpPr>
        <p:spPr>
          <a:xfrm>
            <a:off x="5618780" y="3556676"/>
            <a:ext cx="62962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61829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US" dirty="0"/>
              <a:t>\[\beta \</a:t>
            </a:r>
            <a:r>
              <a:rPr lang="en-US" dirty="0" err="1"/>
              <a:t>mathrm</a:t>
            </a:r>
            <a:r>
              <a:rPr lang="en-US" dirty="0"/>
              <a:t>{=}\</a:t>
            </a:r>
            <a:r>
              <a:rPr lang="en-US" dirty="0" err="1"/>
              <a:t>frac</a:t>
            </a:r>
            <a:r>
              <a:rPr lang="en-US" dirty="0"/>
              <a:t>{\</a:t>
            </a:r>
            <a:r>
              <a:rPr lang="en-US" dirty="0" err="1"/>
              <a:t>mathrm</a:t>
            </a:r>
            <a:r>
              <a:rPr lang="en-US" dirty="0"/>
              <a:t>{1}}{\rho </a:t>
            </a:r>
            <a:r>
              <a:rPr lang="en-US" dirty="0" err="1"/>
              <a:t>c_p</a:t>
            </a:r>
            <a:r>
              <a:rPr lang="en-US" dirty="0"/>
              <a:t>}\] </a:t>
            </a:r>
          </a:p>
          <a:p>
            <a:pPr marL="0" indent="0">
              <a:buNone/>
            </a:pPr>
            <a:r>
              <a:rPr lang="en-US" dirty="0"/>
              <a:t>\[\rho \</a:t>
            </a:r>
            <a:r>
              <a:rPr lang="en-US" dirty="0" err="1"/>
              <a:t>mathrm</a:t>
            </a:r>
            <a:r>
              <a:rPr lang="en-US" dirty="0"/>
              <a:t>{=}\</a:t>
            </a:r>
            <a:r>
              <a:rPr lang="en-US" dirty="0" err="1"/>
              <a:t>frac</a:t>
            </a:r>
            <a:r>
              <a:rPr lang="en-US" dirty="0"/>
              <a:t>{</a:t>
            </a:r>
            <a:r>
              <a:rPr lang="en-US" dirty="0" err="1"/>
              <a:t>p_dM_d</a:t>
            </a:r>
            <a:r>
              <a:rPr lang="en-US" dirty="0"/>
              <a:t>\</a:t>
            </a:r>
            <a:r>
              <a:rPr lang="en-US" dirty="0" err="1"/>
              <a:t>mathrm</a:t>
            </a:r>
            <a:r>
              <a:rPr lang="en-US" dirty="0"/>
              <a:t>{+}</a:t>
            </a:r>
            <a:r>
              <a:rPr lang="en-US" dirty="0" err="1"/>
              <a:t>p_vM_v</a:t>
            </a:r>
            <a:r>
              <a:rPr lang="en-US" dirty="0"/>
              <a:t>}{</a:t>
            </a:r>
            <a:r>
              <a:rPr lang="en-US" dirty="0" err="1"/>
              <a:t>Ut_a</a:t>
            </a:r>
            <a:r>
              <a:rPr lang="en-US" dirty="0"/>
              <a:t>}\] </a:t>
            </a:r>
          </a:p>
          <a:p>
            <a:pPr marL="0" indent="0">
              <a:buNone/>
            </a:pPr>
            <a:r>
              <a:rPr lang="en-US" dirty="0"/>
              <a:t>\[</a:t>
            </a:r>
            <a:r>
              <a:rPr lang="en-US" dirty="0" err="1"/>
              <a:t>p_v</a:t>
            </a:r>
            <a:r>
              <a:rPr lang="en-US" dirty="0"/>
              <a:t>\</a:t>
            </a:r>
            <a:r>
              <a:rPr lang="en-US" dirty="0" err="1"/>
              <a:t>mathrm</a:t>
            </a:r>
            <a:r>
              <a:rPr lang="en-US" dirty="0"/>
              <a:t>{=}\</a:t>
            </a:r>
            <a:r>
              <a:rPr lang="en-US" dirty="0" err="1"/>
              <a:t>mathrm</a:t>
            </a:r>
            <a:r>
              <a:rPr lang="en-US" dirty="0"/>
              <a:t>{\phi }</a:t>
            </a:r>
            <a:r>
              <a:rPr lang="en-US" dirty="0" err="1"/>
              <a:t>p_a</a:t>
            </a:r>
            <a:r>
              <a:rPr lang="en-US" dirty="0"/>
              <a:t>\] </a:t>
            </a:r>
          </a:p>
          <a:p>
            <a:pPr marL="0" indent="0">
              <a:buNone/>
            </a:pPr>
            <a:r>
              <a:rPr lang="en-US" dirty="0"/>
              <a:t>\[</a:t>
            </a:r>
            <a:r>
              <a:rPr lang="en-US" dirty="0" err="1"/>
              <a:t>p_d</a:t>
            </a:r>
            <a:r>
              <a:rPr lang="en-US" dirty="0"/>
              <a:t>\</a:t>
            </a:r>
            <a:r>
              <a:rPr lang="en-US" dirty="0" err="1"/>
              <a:t>mathrm</a:t>
            </a:r>
            <a:r>
              <a:rPr lang="en-US" dirty="0"/>
              <a:t>{=}</a:t>
            </a:r>
            <a:r>
              <a:rPr lang="en-US" dirty="0" err="1"/>
              <a:t>p_t</a:t>
            </a:r>
            <a:r>
              <a:rPr lang="en-US" dirty="0"/>
              <a:t>\</a:t>
            </a:r>
            <a:r>
              <a:rPr lang="en-US" dirty="0" err="1"/>
              <a:t>mathrm</a:t>
            </a:r>
            <a:r>
              <a:rPr lang="en-US" dirty="0"/>
              <a:t>{-}</a:t>
            </a:r>
            <a:r>
              <a:rPr lang="en-US" dirty="0" err="1"/>
              <a:t>p_v</a:t>
            </a:r>
            <a:r>
              <a:rPr lang="en-US" dirty="0"/>
              <a:t>\] </a:t>
            </a:r>
          </a:p>
          <a:p>
            <a:pPr marL="0" indent="0">
              <a:buNone/>
            </a:pPr>
            <a:r>
              <a:rPr lang="en-US" dirty="0"/>
              <a:t>\[p\</a:t>
            </a:r>
            <a:r>
              <a:rPr lang="en-US" dirty="0" err="1"/>
              <a:t>mathrm</a:t>
            </a:r>
            <a:r>
              <a:rPr lang="en-US" dirty="0"/>
              <a:t>{=}{\</a:t>
            </a:r>
            <a:r>
              <a:rPr lang="en-US" dirty="0" err="1"/>
              <a:t>mathrm</a:t>
            </a:r>
            <a:r>
              <a:rPr lang="en-US" dirty="0"/>
              <a:t>{10}}^{\left(A\</a:t>
            </a:r>
            <a:r>
              <a:rPr lang="en-US" dirty="0" err="1"/>
              <a:t>mathrm</a:t>
            </a:r>
            <a:r>
              <a:rPr lang="en-US" dirty="0"/>
              <a:t>{-}\</a:t>
            </a:r>
            <a:r>
              <a:rPr lang="en-US" dirty="0" err="1"/>
              <a:t>frac</a:t>
            </a:r>
            <a:r>
              <a:rPr lang="en-US" dirty="0"/>
              <a:t>{B}{C\</a:t>
            </a:r>
            <a:r>
              <a:rPr lang="en-US" dirty="0" err="1"/>
              <a:t>mathrm</a:t>
            </a:r>
            <a:r>
              <a:rPr lang="en-US" dirty="0"/>
              <a:t>{+}t}\right)}\] </a:t>
            </a:r>
          </a:p>
          <a:p>
            <a:pPr marL="0" indent="0">
              <a:buNone/>
            </a:pPr>
            <a:r>
              <a:rPr lang="en-US" dirty="0"/>
              <a:t>\[{\</a:t>
            </a:r>
            <a:r>
              <a:rPr lang="en-US" dirty="0" err="1"/>
              <a:t>mathrm</a:t>
            </a:r>
            <a:r>
              <a:rPr lang="en-US" dirty="0"/>
              <a:t>{h}}_{\</a:t>
            </a:r>
            <a:r>
              <a:rPr lang="en-US" dirty="0" err="1"/>
              <a:t>mathrm</a:t>
            </a:r>
            <a:r>
              <a:rPr lang="en-US" dirty="0"/>
              <a:t>{</a:t>
            </a:r>
            <a:r>
              <a:rPr lang="en-US" dirty="0" err="1"/>
              <a:t>fg</a:t>
            </a:r>
            <a:r>
              <a:rPr lang="en-US" dirty="0"/>
              <a:t>}}\</a:t>
            </a:r>
            <a:r>
              <a:rPr lang="en-US" dirty="0" err="1"/>
              <a:t>mathrm</a:t>
            </a:r>
            <a:r>
              <a:rPr lang="en-US" dirty="0"/>
              <a:t>{=}\left\{ \begin{array}{c}</a:t>
            </a:r>
          </a:p>
          <a:p>
            <a:pPr marL="0" indent="0">
              <a:buNone/>
            </a:pPr>
            <a:r>
              <a:rPr lang="en-US" dirty="0"/>
              <a:t>-0.10042t^2_a+22.173t_a+46375,~t_a\</a:t>
            </a:r>
            <a:r>
              <a:rPr lang="en-US" dirty="0" err="1"/>
              <a:t>mathrm</a:t>
            </a:r>
            <a:r>
              <a:rPr lang="en-US" dirty="0"/>
              <a:t>{\le }\</a:t>
            </a:r>
            <a:r>
              <a:rPr lang="en-US" dirty="0" err="1"/>
              <a:t>mathrm</a:t>
            </a:r>
            <a:r>
              <a:rPr lang="en-US" dirty="0"/>
              <a:t>{560K} \\ </a:t>
            </a:r>
          </a:p>
          <a:p>
            <a:pPr marL="0" indent="0">
              <a:buNone/>
            </a:pPr>
            <a:r>
              <a:rPr lang="en-US" dirty="0"/>
              <a:t>-1.5625t^2_a+1662.5t_a-\</a:t>
            </a:r>
            <a:r>
              <a:rPr lang="en-US" dirty="0" err="1"/>
              <a:t>mathrm</a:t>
            </a:r>
            <a:r>
              <a:rPr lang="en-US" dirty="0"/>
              <a:t>{414000,}~</a:t>
            </a:r>
            <a:r>
              <a:rPr lang="en-US" dirty="0" err="1"/>
              <a:t>t_a</a:t>
            </a:r>
            <a:r>
              <a:rPr lang="en-US" dirty="0"/>
              <a:t>\</a:t>
            </a:r>
            <a:r>
              <a:rPr lang="en-US" dirty="0" err="1"/>
              <a:t>mathrm</a:t>
            </a:r>
            <a:r>
              <a:rPr lang="en-US" dirty="0"/>
              <a:t>{&gt;560K} \end{array}</a:t>
            </a:r>
          </a:p>
          <a:p>
            <a:pPr marL="0" indent="0">
              <a:buNone/>
            </a:pPr>
            <a:r>
              <a:rPr lang="en-US" dirty="0"/>
              <a:t>\right.\] </a:t>
            </a:r>
          </a:p>
          <a:p>
            <a:pPr marL="0" indent="0">
              <a:buNone/>
            </a:pPr>
            <a:r>
              <a:rPr lang="en-US" dirty="0"/>
              <a:t>\[{\</a:t>
            </a:r>
            <a:r>
              <a:rPr lang="en-US" dirty="0" err="1"/>
              <a:t>mathrm</a:t>
            </a:r>
            <a:r>
              <a:rPr lang="en-US" dirty="0"/>
              <a:t>{c}}_{\</a:t>
            </a:r>
            <a:r>
              <a:rPr lang="en-US" dirty="0" err="1"/>
              <a:t>mathrm</a:t>
            </a:r>
            <a:r>
              <a:rPr lang="en-US" dirty="0"/>
              <a:t>{</a:t>
            </a:r>
            <a:r>
              <a:rPr lang="en-US" dirty="0" err="1"/>
              <a:t>p,w</a:t>
            </a:r>
            <a:r>
              <a:rPr lang="en-US" dirty="0"/>
              <a:t>}}=-1e^{-7}{\</a:t>
            </a:r>
            <a:r>
              <a:rPr lang="en-US" dirty="0" err="1"/>
              <a:t>mathrm</a:t>
            </a:r>
            <a:r>
              <a:rPr lang="en-US" dirty="0"/>
              <a:t>{T}}^{\</a:t>
            </a:r>
            <a:r>
              <a:rPr lang="en-US" dirty="0" err="1"/>
              <a:t>mathrm</a:t>
            </a:r>
            <a:r>
              <a:rPr lang="en-US" dirty="0"/>
              <a:t>{3}}_{\</a:t>
            </a:r>
            <a:r>
              <a:rPr lang="en-US" dirty="0" err="1"/>
              <a:t>mathrm</a:t>
            </a:r>
            <a:r>
              <a:rPr lang="en-US" dirty="0"/>
              <a:t>{\</a:t>
            </a:r>
            <a:r>
              <a:rPr lang="en-US" dirty="0" err="1"/>
              <a:t>infty</a:t>
            </a:r>
            <a:r>
              <a:rPr lang="en-US" dirty="0"/>
              <a:t> }}+3e^{-5}{\</a:t>
            </a:r>
            <a:r>
              <a:rPr lang="en-US" dirty="0" err="1"/>
              <a:t>mathrm</a:t>
            </a:r>
            <a:r>
              <a:rPr lang="en-US" dirty="0"/>
              <a:t>{T}}^{\</a:t>
            </a:r>
            <a:r>
              <a:rPr lang="en-US" dirty="0" err="1"/>
              <a:t>mathrm</a:t>
            </a:r>
            <a:r>
              <a:rPr lang="en-US" dirty="0"/>
              <a:t>{2}}_{\</a:t>
            </a:r>
            <a:r>
              <a:rPr lang="en-US" dirty="0" err="1"/>
              <a:t>mathrm</a:t>
            </a:r>
            <a:r>
              <a:rPr lang="en-US" dirty="0"/>
              <a:t>{\</a:t>
            </a:r>
            <a:r>
              <a:rPr lang="en-US" dirty="0" err="1"/>
              <a:t>infty</a:t>
            </a:r>
            <a:r>
              <a:rPr lang="en-US" dirty="0"/>
              <a:t> }}-0.0018{\</a:t>
            </a:r>
            <a:r>
              <a:rPr lang="en-US" dirty="0" err="1"/>
              <a:t>mathrm</a:t>
            </a:r>
            <a:r>
              <a:rPr lang="en-US" dirty="0"/>
              <a:t>{T}}_{\</a:t>
            </a:r>
            <a:r>
              <a:rPr lang="en-US" dirty="0" err="1"/>
              <a:t>mathrm</a:t>
            </a:r>
            <a:r>
              <a:rPr lang="en-US" dirty="0"/>
              <a:t>{\</a:t>
            </a:r>
            <a:r>
              <a:rPr lang="en-US" dirty="0" err="1"/>
              <a:t>infty</a:t>
            </a:r>
            <a:r>
              <a:rPr lang="en-US" dirty="0"/>
              <a:t> }}+4.2093\] </a:t>
            </a:r>
          </a:p>
          <a:p>
            <a:pPr marL="0" indent="0">
              <a:buNone/>
            </a:pPr>
            <a:r>
              <a:rPr lang="en-US" dirty="0"/>
              <a:t>\[\mu \</a:t>
            </a:r>
            <a:r>
              <a:rPr lang="en-US" dirty="0" err="1"/>
              <a:t>mathrm</a:t>
            </a:r>
            <a:r>
              <a:rPr lang="en-US" dirty="0"/>
              <a:t>{\ }=-3e^{-6}{\</a:t>
            </a:r>
            <a:r>
              <a:rPr lang="en-US" dirty="0" err="1"/>
              <a:t>mathrm</a:t>
            </a:r>
            <a:r>
              <a:rPr lang="en-US" dirty="0"/>
              <a:t>{T}}^{\</a:t>
            </a:r>
            <a:r>
              <a:rPr lang="en-US" dirty="0" err="1"/>
              <a:t>mathrm</a:t>
            </a:r>
            <a:r>
              <a:rPr lang="en-US" dirty="0"/>
              <a:t>{3}}_{\</a:t>
            </a:r>
            <a:r>
              <a:rPr lang="en-US" dirty="0" err="1"/>
              <a:t>mathrm</a:t>
            </a:r>
            <a:r>
              <a:rPr lang="en-US" dirty="0"/>
              <a:t>{\</a:t>
            </a:r>
            <a:r>
              <a:rPr lang="en-US" dirty="0" err="1"/>
              <a:t>infty</a:t>
            </a:r>
            <a:r>
              <a:rPr lang="en-US" dirty="0"/>
              <a:t> }}+0.0006{\</a:t>
            </a:r>
            <a:r>
              <a:rPr lang="en-US" dirty="0" err="1"/>
              <a:t>mathrm</a:t>
            </a:r>
            <a:r>
              <a:rPr lang="en-US" dirty="0"/>
              <a:t>{T}}^{\</a:t>
            </a:r>
            <a:r>
              <a:rPr lang="en-US" dirty="0" err="1"/>
              <a:t>mathrm</a:t>
            </a:r>
            <a:r>
              <a:rPr lang="en-US" dirty="0"/>
              <a:t>{2}}_{\</a:t>
            </a:r>
            <a:r>
              <a:rPr lang="en-US" dirty="0" err="1"/>
              <a:t>mathrm</a:t>
            </a:r>
            <a:r>
              <a:rPr lang="en-US" dirty="0"/>
              <a:t>{\</a:t>
            </a:r>
            <a:r>
              <a:rPr lang="en-US" dirty="0" err="1"/>
              <a:t>infty</a:t>
            </a:r>
            <a:r>
              <a:rPr lang="en-US" dirty="0"/>
              <a:t> }}-0.0462{\</a:t>
            </a:r>
            <a:r>
              <a:rPr lang="en-US" dirty="0" err="1"/>
              <a:t>mathrm</a:t>
            </a:r>
            <a:r>
              <a:rPr lang="en-US" dirty="0"/>
              <a:t>{T}}_{\</a:t>
            </a:r>
            <a:r>
              <a:rPr lang="en-US" dirty="0" err="1"/>
              <a:t>mathrm</a:t>
            </a:r>
            <a:r>
              <a:rPr lang="en-US" dirty="0"/>
              <a:t>{\</a:t>
            </a:r>
            <a:r>
              <a:rPr lang="en-US" dirty="0" err="1"/>
              <a:t>infty</a:t>
            </a:r>
            <a:r>
              <a:rPr lang="en-US" dirty="0"/>
              <a:t> }}+1.7412\] </a:t>
            </a:r>
          </a:p>
          <a:p>
            <a:pPr marL="0" indent="0">
              <a:buNone/>
            </a:pPr>
            <a:r>
              <a:rPr lang="en-US" dirty="0"/>
              <a:t>\[\</a:t>
            </a:r>
            <a:r>
              <a:rPr lang="en-US" dirty="0" err="1"/>
              <a:t>mathrm</a:t>
            </a:r>
            <a:r>
              <a:rPr lang="en-US" dirty="0"/>
              <a:t>{\</a:t>
            </a:r>
            <a:r>
              <a:rPr lang="en-US" dirty="0" err="1"/>
              <a:t>alphaup</a:t>
            </a:r>
            <a:r>
              <a:rPr lang="en-US" dirty="0"/>
              <a:t> }\</a:t>
            </a:r>
            <a:r>
              <a:rPr lang="en-US" dirty="0" err="1"/>
              <a:t>mathrm</a:t>
            </a:r>
            <a:r>
              <a:rPr lang="en-US" dirty="0"/>
              <a:t>{\ }=6e^{-7}{\</a:t>
            </a:r>
            <a:r>
              <a:rPr lang="en-US" dirty="0" err="1"/>
              <a:t>mathrm</a:t>
            </a:r>
            <a:r>
              <a:rPr lang="en-US" dirty="0"/>
              <a:t>{T}}^{\</a:t>
            </a:r>
            <a:r>
              <a:rPr lang="en-US" dirty="0" err="1"/>
              <a:t>mathrm</a:t>
            </a:r>
            <a:r>
              <a:rPr lang="en-US" dirty="0"/>
              <a:t>{3}}_{\</a:t>
            </a:r>
            <a:r>
              <a:rPr lang="en-US" dirty="0" err="1"/>
              <a:t>mathrm</a:t>
            </a:r>
            <a:r>
              <a:rPr lang="en-US" dirty="0"/>
              <a:t>{\</a:t>
            </a:r>
            <a:r>
              <a:rPr lang="en-US" dirty="0" err="1"/>
              <a:t>infty</a:t>
            </a:r>
            <a:r>
              <a:rPr lang="en-US" dirty="0"/>
              <a:t> }}+0.0001{\</a:t>
            </a:r>
            <a:r>
              <a:rPr lang="en-US" dirty="0" err="1"/>
              <a:t>mathrm</a:t>
            </a:r>
            <a:r>
              <a:rPr lang="en-US" dirty="0"/>
              <a:t>{T}}^{\</a:t>
            </a:r>
            <a:r>
              <a:rPr lang="en-US" dirty="0" err="1"/>
              <a:t>mathrm</a:t>
            </a:r>
            <a:r>
              <a:rPr lang="en-US" dirty="0"/>
              <a:t>{2}}_{\</a:t>
            </a:r>
            <a:r>
              <a:rPr lang="en-US" dirty="0" err="1"/>
              <a:t>mathrm</a:t>
            </a:r>
            <a:r>
              <a:rPr lang="en-US" dirty="0"/>
              <a:t>{\</a:t>
            </a:r>
            <a:r>
              <a:rPr lang="en-US" dirty="0" err="1"/>
              <a:t>infty</a:t>
            </a:r>
            <a:r>
              <a:rPr lang="en-US" dirty="0"/>
              <a:t> }}+0.016{\</a:t>
            </a:r>
            <a:r>
              <a:rPr lang="en-US" dirty="0" err="1"/>
              <a:t>mathrm</a:t>
            </a:r>
            <a:r>
              <a:rPr lang="en-US" dirty="0"/>
              <a:t>{T}}_{\</a:t>
            </a:r>
            <a:r>
              <a:rPr lang="en-US" dirty="0" err="1"/>
              <a:t>mathrm</a:t>
            </a:r>
            <a:r>
              <a:rPr lang="en-US" dirty="0"/>
              <a:t>{\</a:t>
            </a:r>
            <a:r>
              <a:rPr lang="en-US" dirty="0" err="1"/>
              <a:t>infty</a:t>
            </a:r>
            <a:r>
              <a:rPr lang="en-US" dirty="0"/>
              <a:t> }}-0.0632\] </a:t>
            </a:r>
          </a:p>
          <a:p>
            <a:pPr marL="0" indent="0">
              <a:buNone/>
            </a:pPr>
            <a:r>
              <a:rPr lang="en-US" dirty="0"/>
              <a:t>\[{\</a:t>
            </a:r>
            <a:r>
              <a:rPr lang="en-US" dirty="0" err="1"/>
              <a:t>mathrm</a:t>
            </a:r>
            <a:r>
              <a:rPr lang="en-US" dirty="0"/>
              <a:t>{h}}_r\</a:t>
            </a:r>
            <a:r>
              <a:rPr lang="en-US" dirty="0" err="1"/>
              <a:t>mathrm</a:t>
            </a:r>
            <a:r>
              <a:rPr lang="en-US" dirty="0"/>
              <a:t>{=4}\</a:t>
            </a:r>
            <a:r>
              <a:rPr lang="en-US" dirty="0" err="1"/>
              <a:t>varepsilon</a:t>
            </a:r>
            <a:r>
              <a:rPr lang="en-US" dirty="0"/>
              <a:t> \sigma \</a:t>
            </a:r>
            <a:r>
              <a:rPr lang="en-US" dirty="0" err="1"/>
              <a:t>frac</a:t>
            </a:r>
            <a:r>
              <a:rPr lang="en-US" dirty="0"/>
              <a:t>{</a:t>
            </a:r>
            <a:r>
              <a:rPr lang="en-US" dirty="0" err="1"/>
              <a:t>A_r</a:t>
            </a:r>
            <a:r>
              <a:rPr lang="en-US" dirty="0"/>
              <a:t>}{A_D}{\left(\</a:t>
            </a:r>
            <a:r>
              <a:rPr lang="en-US" dirty="0" err="1"/>
              <a:t>frac</a:t>
            </a:r>
            <a:r>
              <a:rPr lang="en-US" dirty="0"/>
              <a:t>{t_{cl}\</a:t>
            </a:r>
            <a:r>
              <a:rPr lang="en-US" dirty="0" err="1"/>
              <a:t>mathrm</a:t>
            </a:r>
            <a:r>
              <a:rPr lang="en-US" dirty="0"/>
              <a:t>{+}t_{</a:t>
            </a:r>
            <a:r>
              <a:rPr lang="en-US" dirty="0" err="1"/>
              <a:t>mr</a:t>
            </a:r>
            <a:r>
              <a:rPr lang="en-US" dirty="0"/>
              <a:t>}}{\</a:t>
            </a:r>
            <a:r>
              <a:rPr lang="en-US" dirty="0" err="1"/>
              <a:t>mathrm</a:t>
            </a:r>
            <a:r>
              <a:rPr lang="en-US" dirty="0"/>
              <a:t>{2}}\right)}^{\</a:t>
            </a:r>
            <a:r>
              <a:rPr lang="en-US" dirty="0" err="1"/>
              <a:t>mathrm</a:t>
            </a:r>
            <a:r>
              <a:rPr lang="en-US" dirty="0"/>
              <a:t>{3}}\] </a:t>
            </a:r>
          </a:p>
          <a:p>
            <a:pPr marL="0" indent="0">
              <a:buNone/>
            </a:pPr>
            <a:r>
              <a:rPr lang="en-US" dirty="0"/>
              <a:t>\[{\</a:t>
            </a:r>
            <a:r>
              <a:rPr lang="en-US" dirty="0" err="1"/>
              <a:t>mathrm</a:t>
            </a:r>
            <a:r>
              <a:rPr lang="en-US" dirty="0"/>
              <a:t>{h}}_c\</a:t>
            </a:r>
            <a:r>
              <a:rPr lang="en-US" dirty="0" err="1"/>
              <a:t>mathrm</a:t>
            </a:r>
            <a:r>
              <a:rPr lang="en-US" dirty="0"/>
              <a:t>{=10.3}v^{\</a:t>
            </a:r>
            <a:r>
              <a:rPr lang="en-US" dirty="0" err="1"/>
              <a:t>mathrm</a:t>
            </a:r>
            <a:r>
              <a:rPr lang="en-US" dirty="0"/>
              <a:t>{0.6}}\] </a:t>
            </a:r>
          </a:p>
          <a:p>
            <a:pPr marL="0" indent="0">
              <a:buNone/>
            </a:pPr>
            <a:r>
              <a:rPr lang="en-US" dirty="0"/>
              <a:t>\[E_{</a:t>
            </a:r>
            <a:r>
              <a:rPr lang="en-US" dirty="0" err="1"/>
              <a:t>sk</a:t>
            </a:r>
            <a:r>
              <a:rPr lang="en-US" dirty="0"/>
              <a:t>}\</a:t>
            </a:r>
            <a:r>
              <a:rPr lang="en-US" dirty="0" err="1"/>
              <a:t>mathrm</a:t>
            </a:r>
            <a:r>
              <a:rPr lang="en-US" dirty="0"/>
              <a:t>{=}E_{</a:t>
            </a:r>
            <a:r>
              <a:rPr lang="en-US" dirty="0" err="1"/>
              <a:t>rsw</a:t>
            </a:r>
            <a:r>
              <a:rPr lang="en-US" dirty="0"/>
              <a:t>}\</a:t>
            </a:r>
            <a:r>
              <a:rPr lang="en-US" dirty="0" err="1"/>
              <a:t>mathrm</a:t>
            </a:r>
            <a:r>
              <a:rPr lang="en-US" dirty="0"/>
              <a:t>{+}E_{</a:t>
            </a:r>
            <a:r>
              <a:rPr lang="en-US" dirty="0" err="1"/>
              <a:t>dif</a:t>
            </a:r>
            <a:r>
              <a:rPr lang="en-US" dirty="0"/>
              <a:t>}\] </a:t>
            </a:r>
          </a:p>
          <a:p>
            <a:pPr marL="0" indent="0">
              <a:buNone/>
            </a:pPr>
            <a:r>
              <a:rPr lang="en-US" dirty="0"/>
              <a:t>\[E_{</a:t>
            </a:r>
            <a:r>
              <a:rPr lang="en-US" dirty="0" err="1"/>
              <a:t>rsw</a:t>
            </a:r>
            <a:r>
              <a:rPr lang="en-US" dirty="0"/>
              <a:t>}\</a:t>
            </a:r>
            <a:r>
              <a:rPr lang="en-US" dirty="0" err="1"/>
              <a:t>mathrm</a:t>
            </a:r>
            <a:r>
              <a:rPr lang="en-US" dirty="0"/>
              <a:t>{=}{\dot{m}}_{</a:t>
            </a:r>
            <a:r>
              <a:rPr lang="en-US" dirty="0" err="1"/>
              <a:t>rsw</a:t>
            </a:r>
            <a:r>
              <a:rPr lang="en-US" dirty="0"/>
              <a:t>}{\</a:t>
            </a:r>
            <a:r>
              <a:rPr lang="en-US" dirty="0" err="1"/>
              <a:t>mathrm</a:t>
            </a:r>
            <a:r>
              <a:rPr lang="en-US" dirty="0"/>
              <a:t>{h}}_{</a:t>
            </a:r>
            <a:r>
              <a:rPr lang="en-US" dirty="0" err="1"/>
              <a:t>fg</a:t>
            </a:r>
            <a:r>
              <a:rPr lang="en-US" dirty="0"/>
              <a:t>}\]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\[E_{</a:t>
            </a:r>
            <a:r>
              <a:rPr lang="en-US" dirty="0" err="1"/>
              <a:t>dif</a:t>
            </a:r>
            <a:r>
              <a:rPr lang="en-US" dirty="0"/>
              <a:t>}\</a:t>
            </a:r>
            <a:r>
              <a:rPr lang="en-US" dirty="0" err="1"/>
              <a:t>mathrm</a:t>
            </a:r>
            <a:r>
              <a:rPr lang="en-US" dirty="0"/>
              <a:t>{=}\left(\</a:t>
            </a:r>
            <a:r>
              <a:rPr lang="en-US" dirty="0" err="1"/>
              <a:t>mathrm</a:t>
            </a:r>
            <a:r>
              <a:rPr lang="en-US" dirty="0"/>
              <a:t>{1-}w_{</a:t>
            </a:r>
            <a:r>
              <a:rPr lang="en-US" dirty="0" err="1"/>
              <a:t>rsw</a:t>
            </a:r>
            <a:r>
              <a:rPr lang="en-US" dirty="0"/>
              <a:t>}\right)\</a:t>
            </a:r>
            <a:r>
              <a:rPr lang="en-US" dirty="0" err="1"/>
              <a:t>mathrm</a:t>
            </a:r>
            <a:r>
              <a:rPr lang="en-US" dirty="0"/>
              <a:t>{0.06}E_{max}\] </a:t>
            </a:r>
          </a:p>
          <a:p>
            <a:pPr marL="0" indent="0">
              <a:buNone/>
            </a:pPr>
            <a:r>
              <a:rPr lang="en-US" dirty="0"/>
              <a:t>\[w_{</a:t>
            </a:r>
            <a:r>
              <a:rPr lang="en-US" dirty="0" err="1"/>
              <a:t>rsw</a:t>
            </a:r>
            <a:r>
              <a:rPr lang="en-US" dirty="0"/>
              <a:t>}\</a:t>
            </a:r>
            <a:r>
              <a:rPr lang="en-US" dirty="0" err="1"/>
              <a:t>mathrm</a:t>
            </a:r>
            <a:r>
              <a:rPr lang="en-US" dirty="0"/>
              <a:t>{=}\</a:t>
            </a:r>
            <a:r>
              <a:rPr lang="en-US" dirty="0" err="1"/>
              <a:t>frac</a:t>
            </a:r>
            <a:r>
              <a:rPr lang="en-US" dirty="0"/>
              <a:t>{E_{</a:t>
            </a:r>
            <a:r>
              <a:rPr lang="en-US" dirty="0" err="1"/>
              <a:t>rsw</a:t>
            </a:r>
            <a:r>
              <a:rPr lang="en-US" dirty="0"/>
              <a:t>}}{E_{max}}\] </a:t>
            </a:r>
          </a:p>
          <a:p>
            <a:pPr marL="0" indent="0">
              <a:buNone/>
            </a:pPr>
            <a:r>
              <a:rPr lang="en-US" dirty="0"/>
              <a:t>\[E_{max}\</a:t>
            </a:r>
            <a:r>
              <a:rPr lang="en-US" dirty="0" err="1"/>
              <a:t>mathrm</a:t>
            </a:r>
            <a:r>
              <a:rPr lang="en-US" dirty="0"/>
              <a:t>{=}{\</a:t>
            </a:r>
            <a:r>
              <a:rPr lang="en-US" dirty="0" err="1"/>
              <a:t>mathrm</a:t>
            </a:r>
            <a:r>
              <a:rPr lang="en-US" dirty="0"/>
              <a:t>{h}}_</a:t>
            </a:r>
            <a:r>
              <a:rPr lang="en-US" dirty="0" err="1"/>
              <a:t>eF</a:t>
            </a:r>
            <a:r>
              <a:rPr lang="en-US" dirty="0"/>
              <a:t>_{</a:t>
            </a:r>
            <a:r>
              <a:rPr lang="en-US" dirty="0" err="1"/>
              <a:t>pcl</a:t>
            </a:r>
            <a:r>
              <a:rPr lang="en-US" dirty="0"/>
              <a:t>}\left(p_{</a:t>
            </a:r>
            <a:r>
              <a:rPr lang="en-US" dirty="0" err="1"/>
              <a:t>sk,s</a:t>
            </a:r>
            <a:r>
              <a:rPr lang="en-US" dirty="0"/>
              <a:t>}\</a:t>
            </a:r>
            <a:r>
              <a:rPr lang="en-US" dirty="0" err="1"/>
              <a:t>mathrm</a:t>
            </a:r>
            <a:r>
              <a:rPr lang="en-US" dirty="0"/>
              <a:t>{-}</a:t>
            </a:r>
            <a:r>
              <a:rPr lang="en-US" dirty="0" err="1"/>
              <a:t>p_a</a:t>
            </a:r>
            <a:r>
              <a:rPr lang="en-US" dirty="0"/>
              <a:t>\right)\] </a:t>
            </a:r>
          </a:p>
          <a:p>
            <a:pPr marL="0" indent="0">
              <a:buNone/>
            </a:pPr>
            <a:r>
              <a:rPr lang="en-US" dirty="0"/>
              <a:t>\[F_{</a:t>
            </a:r>
            <a:r>
              <a:rPr lang="en-US" dirty="0" err="1"/>
              <a:t>pcl</a:t>
            </a:r>
            <a:r>
              <a:rPr lang="en-US" dirty="0"/>
              <a:t>}\</a:t>
            </a:r>
            <a:r>
              <a:rPr lang="en-US" dirty="0" err="1"/>
              <a:t>mathrm</a:t>
            </a:r>
            <a:r>
              <a:rPr lang="en-US" dirty="0"/>
              <a:t>{=}\</a:t>
            </a:r>
            <a:r>
              <a:rPr lang="en-US" dirty="0" err="1"/>
              <a:t>frac</a:t>
            </a:r>
            <a:r>
              <a:rPr lang="en-US" dirty="0"/>
              <a:t>{\</a:t>
            </a:r>
            <a:r>
              <a:rPr lang="en-US" dirty="0" err="1"/>
              <a:t>mathrm</a:t>
            </a:r>
            <a:r>
              <a:rPr lang="en-US" dirty="0"/>
              <a:t>{1}}{\</a:t>
            </a:r>
            <a:r>
              <a:rPr lang="en-US" dirty="0" err="1"/>
              <a:t>mathrm</a:t>
            </a:r>
            <a:r>
              <a:rPr lang="en-US" dirty="0"/>
              <a:t>{1+2.}\</a:t>
            </a:r>
            <a:r>
              <a:rPr lang="en-US" dirty="0" err="1"/>
              <a:t>mathrm</a:t>
            </a:r>
            <a:r>
              <a:rPr lang="en-US" dirty="0"/>
              <a:t>{22}{\</a:t>
            </a:r>
            <a:r>
              <a:rPr lang="en-US" dirty="0" err="1"/>
              <a:t>mathrm</a:t>
            </a:r>
            <a:r>
              <a:rPr lang="en-US" dirty="0"/>
              <a:t>{h}}_</a:t>
            </a:r>
            <a:r>
              <a:rPr lang="en-US" dirty="0" err="1"/>
              <a:t>cR</a:t>
            </a:r>
            <a:r>
              <a:rPr lang="en-US" dirty="0"/>
              <a:t>_{cl}}\] </a:t>
            </a:r>
          </a:p>
          <a:p>
            <a:pPr marL="0" indent="0">
              <a:buNone/>
            </a:pPr>
            <a:r>
              <a:rPr lang="en-US" dirty="0"/>
              <a:t>\[{\</a:t>
            </a:r>
            <a:r>
              <a:rPr lang="en-US" dirty="0" err="1"/>
              <a:t>mathrm</a:t>
            </a:r>
            <a:r>
              <a:rPr lang="en-US" dirty="0"/>
              <a:t>{h}}_e\</a:t>
            </a:r>
            <a:r>
              <a:rPr lang="en-US" dirty="0" err="1"/>
              <a:t>mathrm</a:t>
            </a:r>
            <a:r>
              <a:rPr lang="en-US" dirty="0"/>
              <a:t>{=}\beta {\</a:t>
            </a:r>
            <a:r>
              <a:rPr lang="en-US" dirty="0" err="1"/>
              <a:t>mathrm</a:t>
            </a:r>
            <a:r>
              <a:rPr lang="en-US" dirty="0"/>
              <a:t>{h}}_c\]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\[{\</a:t>
            </a:r>
            <a:r>
              <a:rPr lang="en-US" dirty="0" err="1"/>
              <a:t>mathrm</a:t>
            </a:r>
            <a:r>
              <a:rPr lang="en-US" dirty="0"/>
              <a:t>{h}}_c\</a:t>
            </a:r>
            <a:r>
              <a:rPr lang="en-US" dirty="0" err="1"/>
              <a:t>mathrm</a:t>
            </a:r>
            <a:r>
              <a:rPr lang="en-US" dirty="0"/>
              <a:t>{=0.09}\left(Gr\</a:t>
            </a:r>
            <a:r>
              <a:rPr lang="en-US" dirty="0" err="1"/>
              <a:t>mathrm</a:t>
            </a:r>
            <a:r>
              <a:rPr lang="en-US" dirty="0"/>
              <a:t>{-}</a:t>
            </a:r>
            <a:r>
              <a:rPr lang="en-US" dirty="0" err="1"/>
              <a:t>Pr</a:t>
            </a:r>
            <a:r>
              <a:rPr lang="en-US" dirty="0"/>
              <a:t>\right)\</a:t>
            </a:r>
            <a:r>
              <a:rPr lang="en-US" dirty="0" err="1"/>
              <a:t>mathrm</a:t>
            </a:r>
            <a:r>
              <a:rPr lang="en-US" dirty="0"/>
              <a:t>{0.275}\] </a:t>
            </a:r>
          </a:p>
          <a:p>
            <a:pPr marL="0" indent="0">
              <a:buNone/>
            </a:pPr>
            <a:r>
              <a:rPr lang="en-US" dirty="0"/>
              <a:t>\[Gr\</a:t>
            </a:r>
            <a:r>
              <a:rPr lang="en-US" dirty="0" err="1"/>
              <a:t>mathrm</a:t>
            </a:r>
            <a:r>
              <a:rPr lang="en-US" dirty="0"/>
              <a:t>{=}\</a:t>
            </a:r>
            <a:r>
              <a:rPr lang="en-US" dirty="0" err="1"/>
              <a:t>frac</a:t>
            </a:r>
            <a:r>
              <a:rPr lang="en-US" dirty="0"/>
              <a:t>{g\</a:t>
            </a:r>
            <a:r>
              <a:rPr lang="en-US" dirty="0" err="1"/>
              <a:t>mathrm</a:t>
            </a:r>
            <a:r>
              <a:rPr lang="en-US" dirty="0"/>
              <a:t>{\</a:t>
            </a:r>
            <a:r>
              <a:rPr lang="en-US" dirty="0" err="1"/>
              <a:t>alphaup</a:t>
            </a:r>
            <a:r>
              <a:rPr lang="en-US" dirty="0"/>
              <a:t> }\left(T_s\</a:t>
            </a:r>
            <a:r>
              <a:rPr lang="en-US" dirty="0" err="1"/>
              <a:t>mathrm</a:t>
            </a:r>
            <a:r>
              <a:rPr lang="en-US" dirty="0"/>
              <a:t>{-}T_{\</a:t>
            </a:r>
            <a:r>
              <a:rPr lang="en-US" dirty="0" err="1"/>
              <a:t>mathrm</a:t>
            </a:r>
            <a:r>
              <a:rPr lang="en-US" dirty="0"/>
              <a:t>{\</a:t>
            </a:r>
            <a:r>
              <a:rPr lang="en-US" dirty="0" err="1"/>
              <a:t>infty</a:t>
            </a:r>
            <a:r>
              <a:rPr lang="en-US" dirty="0"/>
              <a:t> }}\right)D^{\</a:t>
            </a:r>
            <a:r>
              <a:rPr lang="en-US" dirty="0" err="1"/>
              <a:t>mathrm</a:t>
            </a:r>
            <a:r>
              <a:rPr lang="en-US" dirty="0"/>
              <a:t>{3}}}{{\</a:t>
            </a:r>
            <a:r>
              <a:rPr lang="en-US" dirty="0" err="1"/>
              <a:t>mathrm</a:t>
            </a:r>
            <a:r>
              <a:rPr lang="en-US" dirty="0"/>
              <a:t>{\</a:t>
            </a:r>
            <a:r>
              <a:rPr lang="en-US" dirty="0" err="1"/>
              <a:t>nuup</a:t>
            </a:r>
            <a:r>
              <a:rPr lang="en-US" dirty="0"/>
              <a:t> }}^{\</a:t>
            </a:r>
            <a:r>
              <a:rPr lang="en-US" dirty="0" err="1"/>
              <a:t>mathrm</a:t>
            </a:r>
            <a:r>
              <a:rPr lang="en-US" dirty="0"/>
              <a:t>{2}}}\] </a:t>
            </a:r>
          </a:p>
          <a:p>
            <a:pPr marL="0" indent="0">
              <a:buNone/>
            </a:pPr>
            <a:r>
              <a:rPr lang="en-US" dirty="0"/>
              <a:t>\[</a:t>
            </a:r>
            <a:r>
              <a:rPr lang="en-US" dirty="0" err="1"/>
              <a:t>Pr</a:t>
            </a:r>
            <a:r>
              <a:rPr lang="en-US" dirty="0"/>
              <a:t>\</a:t>
            </a:r>
            <a:r>
              <a:rPr lang="en-US" dirty="0" err="1"/>
              <a:t>mathrm</a:t>
            </a:r>
            <a:r>
              <a:rPr lang="en-US" dirty="0"/>
              <a:t>{=}\</a:t>
            </a:r>
            <a:r>
              <a:rPr lang="en-US" dirty="0" err="1"/>
              <a:t>frac</a:t>
            </a:r>
            <a:r>
              <a:rPr lang="en-US" dirty="0"/>
              <a:t>{c_{</a:t>
            </a:r>
            <a:r>
              <a:rPr lang="en-US" dirty="0" err="1"/>
              <a:t>p,w</a:t>
            </a:r>
            <a:r>
              <a:rPr lang="en-US" dirty="0"/>
              <a:t>}\mu }{k}\] </a:t>
            </a:r>
          </a:p>
          <a:p>
            <a:pPr marL="0" indent="0">
              <a:buNone/>
            </a:pPr>
            <a:r>
              <a:rPr lang="en-US" dirty="0"/>
              <a:t>\[\nu \</a:t>
            </a:r>
            <a:r>
              <a:rPr lang="en-US" dirty="0" err="1"/>
              <a:t>mathrm</a:t>
            </a:r>
            <a:r>
              <a:rPr lang="en-US" dirty="0"/>
              <a:t>{=}\</a:t>
            </a:r>
            <a:r>
              <a:rPr lang="en-US" dirty="0" err="1"/>
              <a:t>frac</a:t>
            </a:r>
            <a:r>
              <a:rPr lang="en-US" dirty="0"/>
              <a:t>{\mu }{\rho }\] </a:t>
            </a:r>
          </a:p>
          <a:p>
            <a:pPr marL="0" indent="0">
              <a:buNone/>
            </a:pPr>
            <a:r>
              <a:rPr lang="en-US" dirty="0"/>
              <a:t>\[T\</a:t>
            </a:r>
            <a:r>
              <a:rPr lang="en-US" dirty="0" err="1"/>
              <a:t>mathrm</a:t>
            </a:r>
            <a:r>
              <a:rPr lang="en-US" dirty="0"/>
              <a:t>{=}\</a:t>
            </a:r>
            <a:r>
              <a:rPr lang="en-US" dirty="0" err="1"/>
              <a:t>frac</a:t>
            </a:r>
            <a:r>
              <a:rPr lang="en-US" dirty="0"/>
              <a:t>{T_{\</a:t>
            </a:r>
            <a:r>
              <a:rPr lang="en-US" dirty="0" err="1"/>
              <a:t>mathrm</a:t>
            </a:r>
            <a:r>
              <a:rPr lang="en-US" dirty="0"/>
              <a:t>{\</a:t>
            </a:r>
            <a:r>
              <a:rPr lang="en-US" dirty="0" err="1"/>
              <a:t>infty</a:t>
            </a:r>
            <a:r>
              <a:rPr lang="en-US" dirty="0"/>
              <a:t> }}}{\</a:t>
            </a:r>
            <a:r>
              <a:rPr lang="en-US" dirty="0" err="1"/>
              <a:t>mathrm</a:t>
            </a:r>
            <a:r>
              <a:rPr lang="en-US" dirty="0"/>
              <a:t>{298.15}}\] </a:t>
            </a:r>
          </a:p>
          <a:p>
            <a:pPr marL="0" indent="0">
              <a:buNone/>
            </a:pPr>
            <a:r>
              <a:rPr lang="en-US" dirty="0"/>
              <a:t>\[k\</a:t>
            </a:r>
            <a:r>
              <a:rPr lang="en-US" dirty="0" err="1"/>
              <a:t>mathrm</a:t>
            </a:r>
            <a:r>
              <a:rPr lang="en-US" dirty="0"/>
              <a:t>{=0.6065}\left(\</a:t>
            </a:r>
            <a:r>
              <a:rPr lang="en-US" dirty="0" err="1"/>
              <a:t>mathrm</a:t>
            </a:r>
            <a:r>
              <a:rPr lang="en-US" dirty="0"/>
              <a:t>{-}\</a:t>
            </a:r>
            <a:r>
              <a:rPr lang="en-US" dirty="0" err="1"/>
              <a:t>mathrm</a:t>
            </a:r>
            <a:r>
              <a:rPr lang="en-US" dirty="0"/>
              <a:t>{1.48445}~\</a:t>
            </a:r>
            <a:r>
              <a:rPr lang="en-US" dirty="0" err="1"/>
              <a:t>mathrm</a:t>
            </a:r>
            <a:r>
              <a:rPr lang="en-US" dirty="0"/>
              <a:t>{+4.12292}~T\</a:t>
            </a:r>
            <a:r>
              <a:rPr lang="en-US" dirty="0" err="1"/>
              <a:t>mathrm</a:t>
            </a:r>
            <a:r>
              <a:rPr lang="en-US" dirty="0"/>
              <a:t>{+-1.63866}~T^{\</a:t>
            </a:r>
            <a:r>
              <a:rPr lang="en-US" dirty="0" err="1"/>
              <a:t>mathrm</a:t>
            </a:r>
            <a:r>
              <a:rPr lang="en-US" dirty="0"/>
              <a:t>{2}}\right)\]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\[q_{res}\</a:t>
            </a:r>
            <a:r>
              <a:rPr lang="en-US" dirty="0" err="1"/>
              <a:t>mathrm</a:t>
            </a:r>
            <a:r>
              <a:rPr lang="en-US" dirty="0"/>
              <a:t>{=}q_{</a:t>
            </a:r>
            <a:r>
              <a:rPr lang="en-US" dirty="0" err="1"/>
              <a:t>res,lat</a:t>
            </a:r>
            <a:r>
              <a:rPr lang="en-US" dirty="0"/>
              <a:t>}\</a:t>
            </a:r>
            <a:r>
              <a:rPr lang="en-US" dirty="0" err="1"/>
              <a:t>mathrm</a:t>
            </a:r>
            <a:r>
              <a:rPr lang="en-US" dirty="0"/>
              <a:t>{+}q_{</a:t>
            </a:r>
            <a:r>
              <a:rPr lang="en-US" dirty="0" err="1"/>
              <a:t>res,sen</a:t>
            </a:r>
            <a:r>
              <a:rPr lang="en-US" dirty="0"/>
              <a:t>}\]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\[q_{</a:t>
            </a:r>
            <a:r>
              <a:rPr lang="en-US" dirty="0" err="1"/>
              <a:t>res,sen</a:t>
            </a:r>
            <a:r>
              <a:rPr lang="en-US" dirty="0"/>
              <a:t>}\</a:t>
            </a:r>
            <a:r>
              <a:rPr lang="en-US" dirty="0" err="1"/>
              <a:t>mathrm</a:t>
            </a:r>
            <a:r>
              <a:rPr lang="en-US" dirty="0"/>
              <a:t>{=}{\dot{m}}_{res}\rho </a:t>
            </a:r>
            <a:r>
              <a:rPr lang="en-US" dirty="0" err="1"/>
              <a:t>c_p</a:t>
            </a:r>
            <a:r>
              <a:rPr lang="en-US" dirty="0"/>
              <a:t>\left(t_{res}\</a:t>
            </a:r>
            <a:r>
              <a:rPr lang="en-US" dirty="0" err="1"/>
              <a:t>mathrm</a:t>
            </a:r>
            <a:r>
              <a:rPr lang="en-US" dirty="0"/>
              <a:t>{-}t_{</a:t>
            </a:r>
            <a:r>
              <a:rPr lang="en-US" dirty="0" err="1"/>
              <a:t>a,res</a:t>
            </a:r>
            <a:r>
              <a:rPr lang="en-US" dirty="0"/>
              <a:t>}\right)\]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\[q_{</a:t>
            </a:r>
            <a:r>
              <a:rPr lang="en-US" dirty="0" err="1"/>
              <a:t>res,lat</a:t>
            </a:r>
            <a:r>
              <a:rPr lang="en-US" dirty="0"/>
              <a:t>}\</a:t>
            </a:r>
            <a:r>
              <a:rPr lang="en-US" dirty="0" err="1"/>
              <a:t>mathrm</a:t>
            </a:r>
            <a:r>
              <a:rPr lang="en-US" dirty="0"/>
              <a:t>{=}{\</a:t>
            </a:r>
            <a:r>
              <a:rPr lang="en-US" dirty="0" err="1"/>
              <a:t>mathrm</a:t>
            </a:r>
            <a:r>
              <a:rPr lang="en-US" dirty="0"/>
              <a:t>{h}}_{</a:t>
            </a:r>
            <a:r>
              <a:rPr lang="en-US" dirty="0" err="1"/>
              <a:t>fg</a:t>
            </a:r>
            <a:r>
              <a:rPr lang="en-US" dirty="0"/>
              <a:t>}{\dot{m}}_{res}\</a:t>
            </a:r>
            <a:r>
              <a:rPr lang="en-US" dirty="0" err="1"/>
              <a:t>mathrm</a:t>
            </a:r>
            <a:r>
              <a:rPr lang="en-US" dirty="0"/>
              <a:t>{\Delta }W\]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\[\</a:t>
            </a:r>
            <a:r>
              <a:rPr lang="en-US" dirty="0" err="1"/>
              <a:t>mathrm</a:t>
            </a:r>
            <a:r>
              <a:rPr lang="en-US" dirty="0"/>
              <a:t>{\Delta }W\</a:t>
            </a:r>
            <a:r>
              <a:rPr lang="en-US" dirty="0" err="1"/>
              <a:t>mathrm</a:t>
            </a:r>
            <a:r>
              <a:rPr lang="en-US" dirty="0"/>
              <a:t>{=0.02645+0.0000361}</a:t>
            </a:r>
            <a:r>
              <a:rPr lang="en-US" dirty="0" err="1"/>
              <a:t>t_a</a:t>
            </a:r>
            <a:r>
              <a:rPr lang="en-US" dirty="0"/>
              <a:t>\</a:t>
            </a:r>
            <a:r>
              <a:rPr lang="en-US" dirty="0" err="1"/>
              <a:t>mathrm</a:t>
            </a:r>
            <a:r>
              <a:rPr lang="en-US" dirty="0"/>
              <a:t>{-}\</a:t>
            </a:r>
            <a:r>
              <a:rPr lang="en-US" dirty="0" err="1"/>
              <a:t>mathrm</a:t>
            </a:r>
            <a:r>
              <a:rPr lang="en-US" dirty="0"/>
              <a:t>{0.798}H\] </a:t>
            </a:r>
          </a:p>
          <a:p>
            <a:pPr marL="0" indent="0">
              <a:buNone/>
            </a:pPr>
            <a:r>
              <a:rPr lang="en-US" dirty="0"/>
              <a:t>\[\</a:t>
            </a:r>
            <a:r>
              <a:rPr lang="en-US" dirty="0" err="1"/>
              <a:t>mathrm</a:t>
            </a:r>
            <a:r>
              <a:rPr lang="en-US" dirty="0"/>
              <a:t>{H=}\</a:t>
            </a:r>
            <a:r>
              <a:rPr lang="en-US" dirty="0" err="1"/>
              <a:t>frac</a:t>
            </a:r>
            <a:r>
              <a:rPr lang="en-US" dirty="0"/>
              <a:t>{\</a:t>
            </a:r>
            <a:r>
              <a:rPr lang="en-US" dirty="0" err="1"/>
              <a:t>mathrm</a:t>
            </a:r>
            <a:r>
              <a:rPr lang="en-US" dirty="0"/>
              <a:t>{100}\</a:t>
            </a:r>
            <a:r>
              <a:rPr lang="en-US" dirty="0" err="1"/>
              <a:t>mathrm</a:t>
            </a:r>
            <a:r>
              <a:rPr lang="en-US" dirty="0"/>
              <a:t>{\phi }}{\</a:t>
            </a:r>
            <a:r>
              <a:rPr lang="en-US" dirty="0" err="1"/>
              <a:t>mathrm</a:t>
            </a:r>
            <a:r>
              <a:rPr lang="en-US" dirty="0"/>
              <a:t>{0.263}</a:t>
            </a:r>
            <a:r>
              <a:rPr lang="en-US" dirty="0" err="1"/>
              <a:t>p_t</a:t>
            </a:r>
            <a:r>
              <a:rPr lang="en-US" dirty="0"/>
              <a:t>}e^{\left(\</a:t>
            </a:r>
            <a:r>
              <a:rPr lang="en-US" dirty="0" err="1"/>
              <a:t>frac</a:t>
            </a:r>
            <a:r>
              <a:rPr lang="en-US" dirty="0"/>
              <a:t>{\</a:t>
            </a:r>
            <a:r>
              <a:rPr lang="en-US" dirty="0" err="1"/>
              <a:t>mathrm</a:t>
            </a:r>
            <a:r>
              <a:rPr lang="en-US" dirty="0"/>
              <a:t>{17.67}\left(</a:t>
            </a:r>
            <a:r>
              <a:rPr lang="en-US" dirty="0" err="1"/>
              <a:t>t_a</a:t>
            </a:r>
            <a:r>
              <a:rPr lang="en-US" dirty="0"/>
              <a:t>\</a:t>
            </a:r>
            <a:r>
              <a:rPr lang="en-US" dirty="0" err="1"/>
              <a:t>mathrm</a:t>
            </a:r>
            <a:r>
              <a:rPr lang="en-US" dirty="0"/>
              <a:t>{-}\</a:t>
            </a:r>
            <a:r>
              <a:rPr lang="en-US" dirty="0" err="1"/>
              <a:t>mathrm</a:t>
            </a:r>
            <a:r>
              <a:rPr lang="en-US" dirty="0"/>
              <a:t>{273.16}\right)}{</a:t>
            </a:r>
            <a:r>
              <a:rPr lang="en-US" dirty="0" err="1"/>
              <a:t>t_a</a:t>
            </a:r>
            <a:r>
              <a:rPr lang="en-US" dirty="0"/>
              <a:t>\</a:t>
            </a:r>
            <a:r>
              <a:rPr lang="en-US" dirty="0" err="1"/>
              <a:t>mathrm</a:t>
            </a:r>
            <a:r>
              <a:rPr lang="en-US" dirty="0"/>
              <a:t>{-}\</a:t>
            </a:r>
            <a:r>
              <a:rPr lang="en-US" dirty="0" err="1"/>
              <a:t>mathrm</a:t>
            </a:r>
            <a:r>
              <a:rPr lang="en-US" dirty="0"/>
              <a:t>{29.65}}\right)}\] 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7460577"/>
              </p:ext>
            </p:extLst>
          </p:nvPr>
        </p:nvGraphicFramePr>
        <p:xfrm>
          <a:off x="6146800" y="3733800"/>
          <a:ext cx="914400" cy="198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7" name="Equation" r:id="rId3" imgW="914400" imgH="198720" progId="Equation.DSMT4">
                  <p:embed/>
                </p:oleObj>
              </mc:Choice>
              <mc:Fallback>
                <p:oleObj name="Equation" r:id="rId3" imgW="914400" imgH="1987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146800" y="3733800"/>
                        <a:ext cx="914400" cy="1984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059606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Oval 44"/>
          <p:cNvSpPr/>
          <p:nvPr/>
        </p:nvSpPr>
        <p:spPr>
          <a:xfrm>
            <a:off x="6104552" y="2226893"/>
            <a:ext cx="1005840" cy="91440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>
                <a:solidFill>
                  <a:srgbClr val="7030A0"/>
                </a:solidFill>
              </a:rPr>
              <a:t>Deposition</a:t>
            </a:r>
          </a:p>
        </p:txBody>
      </p:sp>
      <p:sp>
        <p:nvSpPr>
          <p:cNvPr id="46" name="Oval 45"/>
          <p:cNvSpPr/>
          <p:nvPr/>
        </p:nvSpPr>
        <p:spPr>
          <a:xfrm>
            <a:off x="7936847" y="2211114"/>
            <a:ext cx="1005840" cy="91440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>
                <a:solidFill>
                  <a:srgbClr val="7030A0"/>
                </a:solidFill>
              </a:rPr>
              <a:t>Air Flow Resistance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7052927" y="2514785"/>
            <a:ext cx="88392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" dirty="0">
                <a:solidFill>
                  <a:srgbClr val="7030A0"/>
                </a:solidFill>
              </a:rPr>
              <a:t>Inflammation</a:t>
            </a:r>
          </a:p>
        </p:txBody>
      </p:sp>
      <p:cxnSp>
        <p:nvCxnSpPr>
          <p:cNvPr id="48" name="Straight Arrow Connector 47"/>
          <p:cNvCxnSpPr>
            <a:stCxn id="45" idx="6"/>
            <a:endCxn id="46" idx="2"/>
          </p:cNvCxnSpPr>
          <p:nvPr/>
        </p:nvCxnSpPr>
        <p:spPr>
          <a:xfrm flipV="1">
            <a:off x="7110392" y="2668314"/>
            <a:ext cx="826455" cy="15779"/>
          </a:xfrm>
          <a:prstGeom prst="straightConnector1">
            <a:avLst/>
          </a:prstGeom>
          <a:ln>
            <a:solidFill>
              <a:srgbClr val="7030A0"/>
            </a:solidFill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Oval 48"/>
          <p:cNvSpPr/>
          <p:nvPr/>
        </p:nvSpPr>
        <p:spPr>
          <a:xfrm>
            <a:off x="7888780" y="3197486"/>
            <a:ext cx="1188720" cy="91440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>
                <a:solidFill>
                  <a:srgbClr val="7030A0"/>
                </a:solidFill>
              </a:rPr>
              <a:t>Permeability to fluid and Protein</a:t>
            </a:r>
          </a:p>
        </p:txBody>
      </p:sp>
      <p:cxnSp>
        <p:nvCxnSpPr>
          <p:cNvPr id="50" name="Straight Arrow Connector 49"/>
          <p:cNvCxnSpPr>
            <a:stCxn id="45" idx="6"/>
            <a:endCxn id="49" idx="2"/>
          </p:cNvCxnSpPr>
          <p:nvPr/>
        </p:nvCxnSpPr>
        <p:spPr>
          <a:xfrm>
            <a:off x="7110392" y="2684093"/>
            <a:ext cx="778388" cy="970593"/>
          </a:xfrm>
          <a:prstGeom prst="straightConnector1">
            <a:avLst/>
          </a:prstGeom>
          <a:ln>
            <a:solidFill>
              <a:srgbClr val="7030A0"/>
            </a:solidFill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 rot="2889603">
            <a:off x="7057626" y="3004597"/>
            <a:ext cx="88392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" dirty="0">
                <a:solidFill>
                  <a:srgbClr val="7030A0"/>
                </a:solidFill>
              </a:rPr>
              <a:t>Tissue Damage</a:t>
            </a:r>
          </a:p>
        </p:txBody>
      </p:sp>
      <p:pic>
        <p:nvPicPr>
          <p:cNvPr id="52" name="Picture 5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93604"/>
            <a:ext cx="4139856" cy="3383280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592549" y="656704"/>
            <a:ext cx="3080277" cy="3657600"/>
          </a:xfrm>
          <a:prstGeom prst="rect">
            <a:avLst/>
          </a:prstGeom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2607" y="3729273"/>
            <a:ext cx="1413811" cy="1398413"/>
          </a:xfrm>
          <a:prstGeom prst="rect">
            <a:avLst/>
          </a:prstGeom>
          <a:ln w="28575">
            <a:noFill/>
          </a:ln>
          <a:effectLst/>
        </p:spPr>
      </p:pic>
      <p:cxnSp>
        <p:nvCxnSpPr>
          <p:cNvPr id="55" name="Straight Connector 54"/>
          <p:cNvCxnSpPr>
            <a:stCxn id="57" idx="3"/>
            <a:endCxn id="58" idx="2"/>
          </p:cNvCxnSpPr>
          <p:nvPr/>
        </p:nvCxnSpPr>
        <p:spPr>
          <a:xfrm>
            <a:off x="4489782" y="3682631"/>
            <a:ext cx="2825" cy="745849"/>
          </a:xfrm>
          <a:prstGeom prst="line">
            <a:avLst/>
          </a:prstGeom>
          <a:ln w="285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>
            <a:stCxn id="57" idx="6"/>
            <a:endCxn id="58" idx="0"/>
          </p:cNvCxnSpPr>
          <p:nvPr/>
        </p:nvCxnSpPr>
        <p:spPr>
          <a:xfrm>
            <a:off x="4567831" y="3650302"/>
            <a:ext cx="610576" cy="92378"/>
          </a:xfrm>
          <a:prstGeom prst="line">
            <a:avLst/>
          </a:prstGeom>
          <a:ln w="285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Oval 56"/>
          <p:cNvSpPr/>
          <p:nvPr/>
        </p:nvSpPr>
        <p:spPr>
          <a:xfrm>
            <a:off x="4476391" y="3604582"/>
            <a:ext cx="91440" cy="91440"/>
          </a:xfrm>
          <a:prstGeom prst="ellipse">
            <a:avLst/>
          </a:prstGeom>
          <a:noFill/>
          <a:ln w="28575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/>
          <p:nvPr/>
        </p:nvSpPr>
        <p:spPr>
          <a:xfrm>
            <a:off x="4492607" y="3742680"/>
            <a:ext cx="1371600" cy="1371600"/>
          </a:xfrm>
          <a:prstGeom prst="ellipse">
            <a:avLst/>
          </a:prstGeom>
          <a:noFill/>
          <a:ln w="28575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/>
          <p:nvPr/>
        </p:nvSpPr>
        <p:spPr>
          <a:xfrm>
            <a:off x="4567831" y="1683895"/>
            <a:ext cx="914400" cy="914400"/>
          </a:xfrm>
          <a:prstGeom prst="ellipse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/>
          <p:nvPr/>
        </p:nvSpPr>
        <p:spPr>
          <a:xfrm>
            <a:off x="5132687" y="2461582"/>
            <a:ext cx="914400" cy="1188720"/>
          </a:xfrm>
          <a:prstGeom prst="ellipse">
            <a:avLst/>
          </a:prstGeom>
          <a:noFill/>
          <a:ln w="28575">
            <a:solidFill>
              <a:srgbClr val="7030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/>
          <p:nvPr/>
        </p:nvSpPr>
        <p:spPr>
          <a:xfrm>
            <a:off x="1745674" y="1504604"/>
            <a:ext cx="457200" cy="640080"/>
          </a:xfrm>
          <a:prstGeom prst="ellipse">
            <a:avLst/>
          </a:prstGeom>
          <a:noFill/>
          <a:ln w="127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/>
          <p:nvPr/>
        </p:nvSpPr>
        <p:spPr>
          <a:xfrm>
            <a:off x="2616710" y="2078181"/>
            <a:ext cx="457200" cy="640080"/>
          </a:xfrm>
          <a:prstGeom prst="ellipse">
            <a:avLst/>
          </a:prstGeom>
          <a:noFill/>
          <a:ln w="12700">
            <a:solidFill>
              <a:srgbClr val="7030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/>
          <p:nvPr/>
        </p:nvSpPr>
        <p:spPr>
          <a:xfrm>
            <a:off x="2699855" y="2809684"/>
            <a:ext cx="351882" cy="498762"/>
          </a:xfrm>
          <a:prstGeom prst="ellipse">
            <a:avLst/>
          </a:prstGeom>
          <a:noFill/>
          <a:ln w="12700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/>
          <p:cNvSpPr txBox="1"/>
          <p:nvPr/>
        </p:nvSpPr>
        <p:spPr>
          <a:xfrm>
            <a:off x="1774766" y="1770404"/>
            <a:ext cx="2992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2"/>
                </a:solidFill>
              </a:rPr>
              <a:t>A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2807903" y="2307693"/>
            <a:ext cx="2992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7030A0"/>
                </a:solidFill>
              </a:rPr>
              <a:t>B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2777417" y="2992125"/>
            <a:ext cx="2992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C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1920298" y="2902053"/>
            <a:ext cx="299259" cy="30777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863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00863D"/>
                </a:solidFill>
              </a:rPr>
              <a:t>T</a:t>
            </a:r>
          </a:p>
        </p:txBody>
      </p:sp>
      <p:graphicFrame>
        <p:nvGraphicFramePr>
          <p:cNvPr id="68" name="Table 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2294778"/>
              </p:ext>
            </p:extLst>
          </p:nvPr>
        </p:nvGraphicFramePr>
        <p:xfrm>
          <a:off x="106267" y="4987068"/>
          <a:ext cx="4461564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70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744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r>
                        <a:rPr lang="en-US" sz="1200" dirty="0"/>
                        <a:t>Symbol</a:t>
                      </a:r>
                    </a:p>
                  </a:txBody>
                  <a:tcPr marL="45720" marR="45720" marT="18288" marB="18288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Description</a:t>
                      </a:r>
                    </a:p>
                  </a:txBody>
                  <a:tcPr marL="45720" marR="45720" marT="18288" marB="18288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accent2"/>
                          </a:solidFill>
                        </a:rPr>
                        <a:t>A</a:t>
                      </a:r>
                    </a:p>
                  </a:txBody>
                  <a:tcPr marL="45720" marR="45720" marT="18288" marB="18288"/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accent2"/>
                          </a:solidFill>
                        </a:rPr>
                        <a:t>Mouth-to-Carina</a:t>
                      </a:r>
                      <a:r>
                        <a:rPr lang="en-US" sz="1200" b="1" baseline="0" dirty="0">
                          <a:solidFill>
                            <a:schemeClr val="accent2"/>
                          </a:solidFill>
                        </a:rPr>
                        <a:t> path</a:t>
                      </a:r>
                      <a:endParaRPr lang="en-US" sz="1200" b="1" dirty="0">
                        <a:solidFill>
                          <a:schemeClr val="accent2"/>
                        </a:solidFill>
                      </a:endParaRPr>
                    </a:p>
                  </a:txBody>
                  <a:tcPr marL="45720" marR="45720" marT="18288" marB="18288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accent4"/>
                          </a:solidFill>
                        </a:rPr>
                        <a:t>B</a:t>
                      </a:r>
                    </a:p>
                  </a:txBody>
                  <a:tcPr marL="45720" marR="45720" marT="18288" marB="18288"/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accent4"/>
                          </a:solidFill>
                        </a:rPr>
                        <a:t>Carina-to-Left(Right)</a:t>
                      </a:r>
                      <a:r>
                        <a:rPr lang="en-US" sz="1200" b="1" dirty="0" err="1">
                          <a:solidFill>
                            <a:schemeClr val="accent4"/>
                          </a:solidFill>
                        </a:rPr>
                        <a:t>AnatomicDeadSpace</a:t>
                      </a:r>
                      <a:r>
                        <a:rPr lang="en-US" sz="1200" b="1" dirty="0">
                          <a:solidFill>
                            <a:schemeClr val="accent4"/>
                          </a:solidFill>
                        </a:rPr>
                        <a:t> Path</a:t>
                      </a:r>
                    </a:p>
                  </a:txBody>
                  <a:tcPr marL="45720" marR="45720" marT="18288" marB="18288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2"/>
                          </a:solidFill>
                        </a:rPr>
                        <a:t>C</a:t>
                      </a:r>
                    </a:p>
                  </a:txBody>
                  <a:tcPr marL="45720" marR="45720" marT="18288" marB="18288"/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2"/>
                          </a:solidFill>
                        </a:rPr>
                        <a:t>Left(Right)</a:t>
                      </a:r>
                      <a:r>
                        <a:rPr lang="en-US" sz="1200" b="1" dirty="0" err="1">
                          <a:solidFill>
                            <a:schemeClr val="tx2"/>
                          </a:solidFill>
                        </a:rPr>
                        <a:t>AnatomicDeadSpace</a:t>
                      </a:r>
                      <a:r>
                        <a:rPr lang="en-US" sz="1200" b="1" dirty="0">
                          <a:solidFill>
                            <a:schemeClr val="tx2"/>
                          </a:solidFill>
                        </a:rPr>
                        <a:t>-to-Left(Right)Alveoli Path</a:t>
                      </a:r>
                    </a:p>
                  </a:txBody>
                  <a:tcPr marL="45720" marR="45720" marT="18288" marB="18288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rgbClr val="00863D"/>
                          </a:solidFill>
                        </a:rPr>
                        <a:t>T</a:t>
                      </a:r>
                    </a:p>
                  </a:txBody>
                  <a:tcPr marL="45720" marR="45720" marT="18288" marB="18288"/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rgbClr val="00863D"/>
                          </a:solidFill>
                        </a:rPr>
                        <a:t>Left(Right) Lung Tissue</a:t>
                      </a:r>
                    </a:p>
                  </a:txBody>
                  <a:tcPr marL="45720" marR="45720" marT="18288" marB="18288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9" name="Oval 68"/>
          <p:cNvSpPr/>
          <p:nvPr/>
        </p:nvSpPr>
        <p:spPr>
          <a:xfrm>
            <a:off x="5864207" y="1162963"/>
            <a:ext cx="1005840" cy="9144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>
                <a:solidFill>
                  <a:schemeClr val="accent2"/>
                </a:solidFill>
              </a:rPr>
              <a:t>Deposition</a:t>
            </a:r>
          </a:p>
        </p:txBody>
      </p:sp>
      <p:sp>
        <p:nvSpPr>
          <p:cNvPr id="70" name="Oval 69"/>
          <p:cNvSpPr/>
          <p:nvPr/>
        </p:nvSpPr>
        <p:spPr>
          <a:xfrm>
            <a:off x="7753967" y="1162963"/>
            <a:ext cx="1005840" cy="9144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>
                <a:solidFill>
                  <a:schemeClr val="accent2"/>
                </a:solidFill>
              </a:rPr>
              <a:t>Air Flow Resistance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6870047" y="1450008"/>
            <a:ext cx="88392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" dirty="0">
                <a:solidFill>
                  <a:schemeClr val="accent2"/>
                </a:solidFill>
              </a:rPr>
              <a:t>Inflammation</a:t>
            </a:r>
          </a:p>
        </p:txBody>
      </p:sp>
      <p:cxnSp>
        <p:nvCxnSpPr>
          <p:cNvPr id="72" name="Straight Arrow Connector 71"/>
          <p:cNvCxnSpPr>
            <a:stCxn id="69" idx="6"/>
            <a:endCxn id="70" idx="2"/>
          </p:cNvCxnSpPr>
          <p:nvPr/>
        </p:nvCxnSpPr>
        <p:spPr>
          <a:xfrm>
            <a:off x="6870047" y="1620163"/>
            <a:ext cx="883920" cy="0"/>
          </a:xfrm>
          <a:prstGeom prst="straightConnector1">
            <a:avLst/>
          </a:prstGeom>
          <a:ln>
            <a:solidFill>
              <a:srgbClr val="FF0000"/>
            </a:solidFill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Oval 72"/>
          <p:cNvSpPr/>
          <p:nvPr/>
        </p:nvSpPr>
        <p:spPr>
          <a:xfrm>
            <a:off x="4801379" y="5162234"/>
            <a:ext cx="1005840" cy="9144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28575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>
                <a:solidFill>
                  <a:schemeClr val="tx2"/>
                </a:solidFill>
              </a:rPr>
              <a:t>Deposition</a:t>
            </a:r>
          </a:p>
        </p:txBody>
      </p:sp>
      <p:sp>
        <p:nvSpPr>
          <p:cNvPr id="74" name="Oval 73"/>
          <p:cNvSpPr/>
          <p:nvPr/>
        </p:nvSpPr>
        <p:spPr>
          <a:xfrm>
            <a:off x="6706079" y="4137357"/>
            <a:ext cx="1005840" cy="9144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28575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>
                <a:solidFill>
                  <a:schemeClr val="tx2"/>
                </a:solidFill>
              </a:rPr>
              <a:t>Air Flow Resistance</a:t>
            </a:r>
          </a:p>
        </p:txBody>
      </p:sp>
      <p:sp>
        <p:nvSpPr>
          <p:cNvPr id="75" name="TextBox 74"/>
          <p:cNvSpPr txBox="1"/>
          <p:nvPr/>
        </p:nvSpPr>
        <p:spPr>
          <a:xfrm rot="18639980">
            <a:off x="5724737" y="5021738"/>
            <a:ext cx="88392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</a:rPr>
              <a:t>Inflammation</a:t>
            </a:r>
          </a:p>
        </p:txBody>
      </p:sp>
      <p:cxnSp>
        <p:nvCxnSpPr>
          <p:cNvPr id="76" name="Straight Arrow Connector 75"/>
          <p:cNvCxnSpPr>
            <a:stCxn id="73" idx="6"/>
            <a:endCxn id="74" idx="2"/>
          </p:cNvCxnSpPr>
          <p:nvPr/>
        </p:nvCxnSpPr>
        <p:spPr>
          <a:xfrm flipV="1">
            <a:off x="5807219" y="4594557"/>
            <a:ext cx="898860" cy="1024877"/>
          </a:xfrm>
          <a:prstGeom prst="straightConnector1">
            <a:avLst/>
          </a:prstGeom>
          <a:ln>
            <a:solidFill>
              <a:schemeClr val="tx2"/>
            </a:solidFill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7" name="Oval 76"/>
          <p:cNvSpPr/>
          <p:nvPr/>
        </p:nvSpPr>
        <p:spPr>
          <a:xfrm>
            <a:off x="7711919" y="4725608"/>
            <a:ext cx="1188720" cy="9144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28575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>
                <a:solidFill>
                  <a:schemeClr val="tx2"/>
                </a:solidFill>
              </a:rPr>
              <a:t>Permeability to fluid and Protein</a:t>
            </a:r>
          </a:p>
        </p:txBody>
      </p:sp>
      <p:cxnSp>
        <p:nvCxnSpPr>
          <p:cNvPr id="78" name="Straight Arrow Connector 77"/>
          <p:cNvCxnSpPr>
            <a:stCxn id="73" idx="6"/>
            <a:endCxn id="77" idx="2"/>
          </p:cNvCxnSpPr>
          <p:nvPr/>
        </p:nvCxnSpPr>
        <p:spPr>
          <a:xfrm flipV="1">
            <a:off x="5807219" y="5182808"/>
            <a:ext cx="1904700" cy="436626"/>
          </a:xfrm>
          <a:prstGeom prst="straightConnector1">
            <a:avLst/>
          </a:prstGeom>
          <a:ln>
            <a:solidFill>
              <a:schemeClr val="tx2"/>
            </a:solidFill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 rot="20746332">
            <a:off x="5927683" y="5336524"/>
            <a:ext cx="88392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</a:rPr>
              <a:t>Tissue Damage</a:t>
            </a:r>
          </a:p>
        </p:txBody>
      </p:sp>
      <p:sp>
        <p:nvSpPr>
          <p:cNvPr id="80" name="Oval 79"/>
          <p:cNvSpPr/>
          <p:nvPr/>
        </p:nvSpPr>
        <p:spPr>
          <a:xfrm>
            <a:off x="6900527" y="5490412"/>
            <a:ext cx="1188720" cy="9144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28575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>
                <a:solidFill>
                  <a:schemeClr val="tx2"/>
                </a:solidFill>
              </a:rPr>
              <a:t>Alveolar Gas Permeability</a:t>
            </a:r>
          </a:p>
        </p:txBody>
      </p:sp>
      <p:cxnSp>
        <p:nvCxnSpPr>
          <p:cNvPr id="81" name="Straight Arrow Connector 80"/>
          <p:cNvCxnSpPr>
            <a:stCxn id="79" idx="3"/>
            <a:endCxn id="80" idx="1"/>
          </p:cNvCxnSpPr>
          <p:nvPr/>
        </p:nvCxnSpPr>
        <p:spPr>
          <a:xfrm>
            <a:off x="6798047" y="5381789"/>
            <a:ext cx="276564" cy="242534"/>
          </a:xfrm>
          <a:prstGeom prst="straightConnector1">
            <a:avLst/>
          </a:prstGeom>
          <a:ln>
            <a:solidFill>
              <a:schemeClr val="tx2"/>
            </a:solidFill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8107257" y="1768915"/>
            <a:ext cx="2992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2"/>
                </a:solidFill>
              </a:rPr>
              <a:t>A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8290137" y="2817729"/>
            <a:ext cx="2992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7030A0"/>
                </a:solidFill>
              </a:rPr>
              <a:t>B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7059369" y="4725608"/>
            <a:ext cx="2992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C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7909045" y="5503056"/>
            <a:ext cx="299259" cy="30777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863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00863D"/>
                </a:solidFill>
              </a:rPr>
              <a:t>T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7807998" y="3803858"/>
            <a:ext cx="299259" cy="30777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863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00863D"/>
                </a:solidFill>
              </a:rPr>
              <a:t>T</a:t>
            </a:r>
          </a:p>
        </p:txBody>
      </p:sp>
    </p:spTree>
    <p:extLst>
      <p:ext uri="{BB962C8B-B14F-4D97-AF65-F5344CB8AC3E}">
        <p14:creationId xmlns:p14="http://schemas.microsoft.com/office/powerpoint/2010/main" val="16642974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3316781"/>
            <a:ext cx="1942401" cy="27057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t" anchorCtr="0"/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Environment</a:t>
            </a:r>
          </a:p>
        </p:txBody>
      </p:sp>
      <p:sp>
        <p:nvSpPr>
          <p:cNvPr id="3" name="Rectangle 2"/>
          <p:cNvSpPr/>
          <p:nvPr/>
        </p:nvSpPr>
        <p:spPr>
          <a:xfrm>
            <a:off x="3133716" y="3316781"/>
            <a:ext cx="1926093" cy="59851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200">
                <a:solidFill>
                  <a:schemeClr val="tx1"/>
                </a:solidFill>
              </a:rPr>
              <a:t>Solid Deposition </a:t>
            </a:r>
          </a:p>
          <a:p>
            <a:pPr algn="ctr"/>
            <a:r>
              <a:rPr lang="en-US" sz="1200">
                <a:solidFill>
                  <a:schemeClr val="tx1"/>
                </a:solidFill>
              </a:rPr>
              <a:t>Direct Infalmatory </a:t>
            </a:r>
            <a:r>
              <a:rPr lang="en-US" sz="1200" dirty="0">
                <a:solidFill>
                  <a:schemeClr val="tx1"/>
                </a:solidFill>
              </a:rPr>
              <a:t>Effect</a:t>
            </a:r>
          </a:p>
        </p:txBody>
      </p:sp>
      <p:sp>
        <p:nvSpPr>
          <p:cNvPr id="4" name="Rectangle 3"/>
          <p:cNvSpPr/>
          <p:nvPr/>
        </p:nvSpPr>
        <p:spPr>
          <a:xfrm>
            <a:off x="5119045" y="3316781"/>
            <a:ext cx="1329055" cy="59851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200">
                <a:solidFill>
                  <a:schemeClr val="tx1"/>
                </a:solidFill>
              </a:rPr>
              <a:t>Solid Deposition </a:t>
            </a:r>
          </a:p>
          <a:p>
            <a:pPr algn="ctr"/>
            <a:r>
              <a:rPr lang="en-US" sz="1200">
                <a:solidFill>
                  <a:schemeClr val="tx1"/>
                </a:solidFill>
              </a:rPr>
              <a:t>Direct Effect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536496" y="3316781"/>
            <a:ext cx="1328180" cy="59851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200">
                <a:solidFill>
                  <a:schemeClr val="tx1"/>
                </a:solidFill>
              </a:rPr>
              <a:t>Solid Deposition </a:t>
            </a:r>
          </a:p>
          <a:p>
            <a:pPr algn="ctr"/>
            <a:r>
              <a:rPr lang="en-US" sz="1200">
                <a:solidFill>
                  <a:schemeClr val="tx1"/>
                </a:solidFill>
              </a:rPr>
              <a:t>Direct Effect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133716" y="3909753"/>
            <a:ext cx="1920240" cy="1371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t" anchorCtr="0"/>
          <a:lstStyle/>
          <a:p>
            <a:pPr algn="ctr"/>
            <a:endParaRPr lang="en-US">
              <a:ln>
                <a:solidFill>
                  <a:schemeClr val="tx2"/>
                </a:solidFill>
              </a:ln>
              <a:noFill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119047" y="3909753"/>
            <a:ext cx="1329054" cy="1371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t" anchorCtr="0"/>
          <a:lstStyle/>
          <a:p>
            <a:pPr algn="ctr"/>
            <a:endParaRPr lang="en-US">
              <a:ln>
                <a:solidFill>
                  <a:schemeClr val="tx2"/>
                </a:solidFill>
              </a:ln>
              <a:noFill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536496" y="3909752"/>
            <a:ext cx="1328180" cy="1371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t" anchorCtr="0"/>
          <a:lstStyle/>
          <a:p>
            <a:pPr algn="ctr"/>
            <a:endParaRPr lang="en-US">
              <a:ln>
                <a:solidFill>
                  <a:schemeClr val="tx2"/>
                </a:solidFill>
              </a:ln>
              <a:noFill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119046" y="5281352"/>
            <a:ext cx="2743200" cy="74120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863D"/>
                </a:solidFill>
              </a:rPr>
              <a:t>Lung Tissue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3329239" y="4327462"/>
            <a:ext cx="1374513" cy="187238"/>
            <a:chOff x="1363448" y="3457301"/>
            <a:chExt cx="1374513" cy="187238"/>
          </a:xfrm>
          <a:effectLst/>
        </p:grpSpPr>
        <p:cxnSp>
          <p:nvCxnSpPr>
            <p:cNvPr id="11" name="Straight Connector 10"/>
            <p:cNvCxnSpPr/>
            <p:nvPr/>
          </p:nvCxnSpPr>
          <p:spPr>
            <a:xfrm flipV="1">
              <a:off x="1685662" y="3474720"/>
              <a:ext cx="91439" cy="9143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1777101" y="3474720"/>
              <a:ext cx="169819" cy="16981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V="1">
              <a:off x="1946920" y="3457302"/>
              <a:ext cx="198120" cy="18723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2145040" y="3457301"/>
              <a:ext cx="169819" cy="16981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V="1">
              <a:off x="2314859" y="3566159"/>
              <a:ext cx="51899" cy="7402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V="1">
              <a:off x="1363448" y="3561809"/>
              <a:ext cx="328748" cy="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V="1">
              <a:off x="2366758" y="3566159"/>
              <a:ext cx="371203" cy="21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Oval 17"/>
          <p:cNvSpPr/>
          <p:nvPr/>
        </p:nvSpPr>
        <p:spPr>
          <a:xfrm>
            <a:off x="3224659" y="4338350"/>
            <a:ext cx="182880" cy="18288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4663927" y="4340532"/>
            <a:ext cx="182880" cy="18288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/>
          <p:cNvGrpSpPr/>
          <p:nvPr/>
        </p:nvGrpSpPr>
        <p:grpSpPr>
          <a:xfrm>
            <a:off x="4792582" y="4335776"/>
            <a:ext cx="1374513" cy="187238"/>
            <a:chOff x="1363448" y="3457301"/>
            <a:chExt cx="1374513" cy="187238"/>
          </a:xfrm>
          <a:effectLst/>
        </p:grpSpPr>
        <p:cxnSp>
          <p:nvCxnSpPr>
            <p:cNvPr id="21" name="Straight Connector 20"/>
            <p:cNvCxnSpPr/>
            <p:nvPr/>
          </p:nvCxnSpPr>
          <p:spPr>
            <a:xfrm flipV="1">
              <a:off x="1685662" y="3474720"/>
              <a:ext cx="91439" cy="9143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1777101" y="3474720"/>
              <a:ext cx="169819" cy="16981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V="1">
              <a:off x="1946920" y="3457302"/>
              <a:ext cx="198120" cy="18723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2145040" y="3457301"/>
              <a:ext cx="169819" cy="16981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V="1">
              <a:off x="2314859" y="3566159"/>
              <a:ext cx="51899" cy="7402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V="1">
              <a:off x="1363448" y="3561809"/>
              <a:ext cx="328748" cy="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V="1">
              <a:off x="2366758" y="3566159"/>
              <a:ext cx="371203" cy="21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Oval 27"/>
          <p:cNvSpPr/>
          <p:nvPr/>
        </p:nvSpPr>
        <p:spPr>
          <a:xfrm>
            <a:off x="6158782" y="4344880"/>
            <a:ext cx="182880" cy="18288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28"/>
          <p:cNvGrpSpPr/>
          <p:nvPr/>
        </p:nvGrpSpPr>
        <p:grpSpPr>
          <a:xfrm>
            <a:off x="6250222" y="4346667"/>
            <a:ext cx="1374513" cy="187238"/>
            <a:chOff x="1363448" y="3457301"/>
            <a:chExt cx="1374513" cy="187238"/>
          </a:xfrm>
          <a:effectLst/>
        </p:grpSpPr>
        <p:cxnSp>
          <p:nvCxnSpPr>
            <p:cNvPr id="30" name="Straight Connector 29"/>
            <p:cNvCxnSpPr/>
            <p:nvPr/>
          </p:nvCxnSpPr>
          <p:spPr>
            <a:xfrm flipV="1">
              <a:off x="1685662" y="3474720"/>
              <a:ext cx="91439" cy="9143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1777101" y="3474720"/>
              <a:ext cx="169819" cy="16981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V="1">
              <a:off x="1946920" y="3457302"/>
              <a:ext cx="198120" cy="18723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2145040" y="3457301"/>
              <a:ext cx="169819" cy="16981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flipV="1">
              <a:off x="2314859" y="3566159"/>
              <a:ext cx="51899" cy="7402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V="1">
              <a:off x="1363448" y="3561809"/>
              <a:ext cx="328748" cy="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flipV="1">
              <a:off x="2366758" y="3566159"/>
              <a:ext cx="371203" cy="21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Oval 36"/>
          <p:cNvSpPr/>
          <p:nvPr/>
        </p:nvSpPr>
        <p:spPr>
          <a:xfrm>
            <a:off x="7608109" y="4347060"/>
            <a:ext cx="182880" cy="18288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5119046" y="4933595"/>
            <a:ext cx="1329054" cy="34775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2"/>
                </a:solidFill>
              </a:rPr>
              <a:t>Liquid Deposition</a:t>
            </a:r>
          </a:p>
        </p:txBody>
      </p:sp>
      <p:sp>
        <p:nvSpPr>
          <p:cNvPr id="39" name="Rectangle 38"/>
          <p:cNvSpPr/>
          <p:nvPr/>
        </p:nvSpPr>
        <p:spPr>
          <a:xfrm>
            <a:off x="6536495" y="4933595"/>
            <a:ext cx="1325880" cy="34775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2"/>
                </a:solidFill>
              </a:rPr>
              <a:t>Liquid Deposition</a:t>
            </a:r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5368559" y="5216242"/>
            <a:ext cx="0" cy="182880"/>
          </a:xfrm>
          <a:prstGeom prst="straightConnector1">
            <a:avLst/>
          </a:prstGeom>
          <a:ln w="19050"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5520959" y="5216242"/>
            <a:ext cx="0" cy="182880"/>
          </a:xfrm>
          <a:prstGeom prst="straightConnector1">
            <a:avLst/>
          </a:prstGeom>
          <a:ln w="19050"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>
            <a:off x="5673359" y="5216242"/>
            <a:ext cx="0" cy="182880"/>
          </a:xfrm>
          <a:prstGeom prst="straightConnector1">
            <a:avLst/>
          </a:prstGeom>
          <a:ln w="19050"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5825759" y="5216242"/>
            <a:ext cx="0" cy="182880"/>
          </a:xfrm>
          <a:prstGeom prst="straightConnector1">
            <a:avLst/>
          </a:prstGeom>
          <a:ln w="19050"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>
            <a:off x="5978159" y="5216242"/>
            <a:ext cx="0" cy="182880"/>
          </a:xfrm>
          <a:prstGeom prst="straightConnector1">
            <a:avLst/>
          </a:prstGeom>
          <a:ln w="19050"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>
            <a:off x="6130559" y="5216242"/>
            <a:ext cx="0" cy="182880"/>
          </a:xfrm>
          <a:prstGeom prst="straightConnector1">
            <a:avLst/>
          </a:prstGeom>
          <a:ln w="19050"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6282959" y="5216242"/>
            <a:ext cx="0" cy="182880"/>
          </a:xfrm>
          <a:prstGeom prst="straightConnector1">
            <a:avLst/>
          </a:prstGeom>
          <a:ln w="19050"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>
            <a:off x="6776182" y="5216242"/>
            <a:ext cx="0" cy="182880"/>
          </a:xfrm>
          <a:prstGeom prst="straightConnector1">
            <a:avLst/>
          </a:prstGeom>
          <a:ln w="19050"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>
            <a:off x="6928582" y="5216242"/>
            <a:ext cx="0" cy="182880"/>
          </a:xfrm>
          <a:prstGeom prst="straightConnector1">
            <a:avLst/>
          </a:prstGeom>
          <a:ln w="19050"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>
            <a:off x="7080982" y="5216242"/>
            <a:ext cx="0" cy="182880"/>
          </a:xfrm>
          <a:prstGeom prst="straightConnector1">
            <a:avLst/>
          </a:prstGeom>
          <a:ln w="19050"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>
            <a:off x="7233382" y="5216242"/>
            <a:ext cx="0" cy="182880"/>
          </a:xfrm>
          <a:prstGeom prst="straightConnector1">
            <a:avLst/>
          </a:prstGeom>
          <a:ln w="19050"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>
            <a:off x="7385782" y="5216242"/>
            <a:ext cx="0" cy="182880"/>
          </a:xfrm>
          <a:prstGeom prst="straightConnector1">
            <a:avLst/>
          </a:prstGeom>
          <a:ln w="19050"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>
            <a:off x="7538182" y="5216242"/>
            <a:ext cx="0" cy="182880"/>
          </a:xfrm>
          <a:prstGeom prst="straightConnector1">
            <a:avLst/>
          </a:prstGeom>
          <a:ln w="19050"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>
            <a:off x="7690582" y="5216242"/>
            <a:ext cx="0" cy="182880"/>
          </a:xfrm>
          <a:prstGeom prst="straightConnector1">
            <a:avLst/>
          </a:prstGeom>
          <a:ln w="19050"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Rectangle 53"/>
          <p:cNvSpPr/>
          <p:nvPr/>
        </p:nvSpPr>
        <p:spPr>
          <a:xfrm>
            <a:off x="3133718" y="4933594"/>
            <a:ext cx="1920240" cy="34775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2"/>
                </a:solidFill>
              </a:rPr>
              <a:t>Liquid Deposition</a:t>
            </a:r>
          </a:p>
        </p:txBody>
      </p:sp>
      <p:sp>
        <p:nvSpPr>
          <p:cNvPr id="55" name="Right Arrow 54"/>
          <p:cNvSpPr/>
          <p:nvPr/>
        </p:nvSpPr>
        <p:spPr>
          <a:xfrm>
            <a:off x="5687584" y="5743829"/>
            <a:ext cx="2625523" cy="624145"/>
          </a:xfrm>
          <a:prstGeom prst="rightArrow">
            <a:avLst/>
          </a:prstGeom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/>
              <a:t>Systemic PD </a:t>
            </a:r>
            <a:r>
              <a:rPr lang="en-US" dirty="0"/>
              <a:t>Effects</a:t>
            </a:r>
          </a:p>
        </p:txBody>
      </p:sp>
      <p:grpSp>
        <p:nvGrpSpPr>
          <p:cNvPr id="56" name="Group 55"/>
          <p:cNvGrpSpPr/>
          <p:nvPr/>
        </p:nvGrpSpPr>
        <p:grpSpPr>
          <a:xfrm>
            <a:off x="3708700" y="3722025"/>
            <a:ext cx="762000" cy="249382"/>
            <a:chOff x="3438092" y="3722025"/>
            <a:chExt cx="762000" cy="249382"/>
          </a:xfrm>
        </p:grpSpPr>
        <p:cxnSp>
          <p:nvCxnSpPr>
            <p:cNvPr id="57" name="Straight Arrow Connector 56"/>
            <p:cNvCxnSpPr/>
            <p:nvPr/>
          </p:nvCxnSpPr>
          <p:spPr>
            <a:xfrm flipV="1">
              <a:off x="3438092" y="3722025"/>
              <a:ext cx="0" cy="24938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/>
            <p:cNvCxnSpPr/>
            <p:nvPr/>
          </p:nvCxnSpPr>
          <p:spPr>
            <a:xfrm flipV="1">
              <a:off x="3590492" y="3722025"/>
              <a:ext cx="0" cy="24938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/>
            <p:cNvCxnSpPr/>
            <p:nvPr/>
          </p:nvCxnSpPr>
          <p:spPr>
            <a:xfrm flipV="1">
              <a:off x="3742892" y="3722025"/>
              <a:ext cx="0" cy="24938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Arrow Connector 59"/>
            <p:cNvCxnSpPr/>
            <p:nvPr/>
          </p:nvCxnSpPr>
          <p:spPr>
            <a:xfrm flipV="1">
              <a:off x="3895292" y="3722025"/>
              <a:ext cx="0" cy="24938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Arrow Connector 60"/>
            <p:cNvCxnSpPr/>
            <p:nvPr/>
          </p:nvCxnSpPr>
          <p:spPr>
            <a:xfrm flipV="1">
              <a:off x="4047692" y="3722025"/>
              <a:ext cx="0" cy="24938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/>
            <p:cNvCxnSpPr/>
            <p:nvPr/>
          </p:nvCxnSpPr>
          <p:spPr>
            <a:xfrm flipV="1">
              <a:off x="4200092" y="3722025"/>
              <a:ext cx="0" cy="24938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3" name="Straight Arrow Connector 62"/>
          <p:cNvCxnSpPr/>
          <p:nvPr/>
        </p:nvCxnSpPr>
        <p:spPr>
          <a:xfrm flipV="1">
            <a:off x="5454039" y="3722025"/>
            <a:ext cx="0" cy="24938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 flipV="1">
            <a:off x="5606439" y="3722025"/>
            <a:ext cx="0" cy="24938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 flipV="1">
            <a:off x="5758839" y="3722025"/>
            <a:ext cx="0" cy="24938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 flipV="1">
            <a:off x="5911239" y="3722025"/>
            <a:ext cx="0" cy="24938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 flipV="1">
            <a:off x="6063639" y="3722025"/>
            <a:ext cx="0" cy="24938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 flipV="1">
            <a:off x="6216039" y="3722025"/>
            <a:ext cx="0" cy="24938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 flipV="1">
            <a:off x="6835963" y="3722025"/>
            <a:ext cx="0" cy="24938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 flipV="1">
            <a:off x="6988363" y="3722025"/>
            <a:ext cx="0" cy="24938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 flipV="1">
            <a:off x="7140763" y="3722025"/>
            <a:ext cx="0" cy="24938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 flipV="1">
            <a:off x="7293163" y="3722025"/>
            <a:ext cx="0" cy="24938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 flipV="1">
            <a:off x="7445563" y="3722025"/>
            <a:ext cx="0" cy="24938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 flipV="1">
            <a:off x="7597963" y="3722025"/>
            <a:ext cx="0" cy="24938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2878624" y="4468777"/>
            <a:ext cx="10557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Mouth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4193966" y="4454715"/>
            <a:ext cx="10557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Carina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5260225" y="4461845"/>
            <a:ext cx="13884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Anatomical Dead Space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7042897" y="4528001"/>
            <a:ext cx="9073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Alveoli</a:t>
            </a:r>
          </a:p>
        </p:txBody>
      </p:sp>
      <p:sp>
        <p:nvSpPr>
          <p:cNvPr id="79" name="Oval 78"/>
          <p:cNvSpPr/>
          <p:nvPr/>
        </p:nvSpPr>
        <p:spPr>
          <a:xfrm>
            <a:off x="1354925" y="4398914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Oval 79"/>
          <p:cNvSpPr/>
          <p:nvPr/>
        </p:nvSpPr>
        <p:spPr>
          <a:xfrm>
            <a:off x="1659725" y="4263134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Oval 80"/>
          <p:cNvSpPr/>
          <p:nvPr/>
        </p:nvSpPr>
        <p:spPr>
          <a:xfrm>
            <a:off x="1802427" y="3907307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Oval 81"/>
          <p:cNvSpPr/>
          <p:nvPr/>
        </p:nvSpPr>
        <p:spPr>
          <a:xfrm>
            <a:off x="784162" y="5052508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Oval 82"/>
          <p:cNvSpPr/>
          <p:nvPr/>
        </p:nvSpPr>
        <p:spPr>
          <a:xfrm>
            <a:off x="1293965" y="4217414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Oval 83"/>
          <p:cNvSpPr/>
          <p:nvPr/>
        </p:nvSpPr>
        <p:spPr>
          <a:xfrm>
            <a:off x="1469225" y="4083988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Oval 84"/>
          <p:cNvSpPr/>
          <p:nvPr/>
        </p:nvSpPr>
        <p:spPr>
          <a:xfrm>
            <a:off x="1494900" y="4524872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Oval 85"/>
          <p:cNvSpPr/>
          <p:nvPr/>
        </p:nvSpPr>
        <p:spPr>
          <a:xfrm>
            <a:off x="708660" y="4403040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Oval 86"/>
          <p:cNvSpPr/>
          <p:nvPr/>
        </p:nvSpPr>
        <p:spPr>
          <a:xfrm>
            <a:off x="1049087" y="4392384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Oval 87"/>
          <p:cNvSpPr/>
          <p:nvPr/>
        </p:nvSpPr>
        <p:spPr>
          <a:xfrm>
            <a:off x="1093724" y="4750814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Oval 89"/>
          <p:cNvSpPr/>
          <p:nvPr/>
        </p:nvSpPr>
        <p:spPr>
          <a:xfrm>
            <a:off x="1423505" y="4698150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Oval 90"/>
          <p:cNvSpPr/>
          <p:nvPr/>
        </p:nvSpPr>
        <p:spPr>
          <a:xfrm>
            <a:off x="1310115" y="5458942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Oval 91"/>
          <p:cNvSpPr/>
          <p:nvPr/>
        </p:nvSpPr>
        <p:spPr>
          <a:xfrm>
            <a:off x="1309205" y="4862912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Oval 92"/>
          <p:cNvSpPr/>
          <p:nvPr/>
        </p:nvSpPr>
        <p:spPr>
          <a:xfrm>
            <a:off x="2225446" y="4905873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Oval 93"/>
          <p:cNvSpPr/>
          <p:nvPr/>
        </p:nvSpPr>
        <p:spPr>
          <a:xfrm>
            <a:off x="1935480" y="3725607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Oval 94"/>
          <p:cNvSpPr/>
          <p:nvPr/>
        </p:nvSpPr>
        <p:spPr>
          <a:xfrm>
            <a:off x="1261877" y="4691079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Oval 95"/>
          <p:cNvSpPr/>
          <p:nvPr/>
        </p:nvSpPr>
        <p:spPr>
          <a:xfrm>
            <a:off x="1981200" y="5048882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/>
          <p:nvPr/>
        </p:nvSpPr>
        <p:spPr>
          <a:xfrm>
            <a:off x="1650027" y="4701334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/>
          <p:nvPr/>
        </p:nvSpPr>
        <p:spPr>
          <a:xfrm>
            <a:off x="2293703" y="3923073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/>
          <p:nvPr/>
        </p:nvSpPr>
        <p:spPr>
          <a:xfrm>
            <a:off x="875602" y="4807717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/>
          <p:nvPr/>
        </p:nvSpPr>
        <p:spPr>
          <a:xfrm>
            <a:off x="728466" y="4567934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/>
          <p:nvPr/>
        </p:nvSpPr>
        <p:spPr>
          <a:xfrm>
            <a:off x="1048264" y="4885822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/>
          <p:nvPr/>
        </p:nvSpPr>
        <p:spPr>
          <a:xfrm>
            <a:off x="1446365" y="3901343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/>
          <p:nvPr/>
        </p:nvSpPr>
        <p:spPr>
          <a:xfrm>
            <a:off x="801988" y="3958533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/>
          <p:nvPr/>
        </p:nvSpPr>
        <p:spPr>
          <a:xfrm>
            <a:off x="732306" y="4138199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/>
          <p:nvPr/>
        </p:nvSpPr>
        <p:spPr>
          <a:xfrm>
            <a:off x="1354925" y="4061128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/>
          <p:nvPr/>
        </p:nvSpPr>
        <p:spPr>
          <a:xfrm>
            <a:off x="1757140" y="4773552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/>
          <p:nvPr/>
        </p:nvSpPr>
        <p:spPr>
          <a:xfrm>
            <a:off x="1071124" y="5082813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/>
          <p:nvPr/>
        </p:nvSpPr>
        <p:spPr>
          <a:xfrm>
            <a:off x="1606645" y="4398914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/>
          <p:nvPr/>
        </p:nvSpPr>
        <p:spPr>
          <a:xfrm>
            <a:off x="685800" y="3778392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/>
          <p:nvPr/>
        </p:nvSpPr>
        <p:spPr>
          <a:xfrm>
            <a:off x="2189018" y="3572594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/>
          <p:nvPr/>
        </p:nvSpPr>
        <p:spPr>
          <a:xfrm>
            <a:off x="1309205" y="5805408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/>
          <p:nvPr/>
        </p:nvSpPr>
        <p:spPr>
          <a:xfrm>
            <a:off x="888850" y="4482281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/>
          <p:nvPr/>
        </p:nvSpPr>
        <p:spPr>
          <a:xfrm>
            <a:off x="1169967" y="4570861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/>
          <p:nvPr/>
        </p:nvSpPr>
        <p:spPr>
          <a:xfrm>
            <a:off x="704494" y="4864470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/>
          <p:nvPr/>
        </p:nvSpPr>
        <p:spPr>
          <a:xfrm>
            <a:off x="1544733" y="4240274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/>
          <p:nvPr/>
        </p:nvSpPr>
        <p:spPr>
          <a:xfrm>
            <a:off x="1124247" y="4175754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Oval 117"/>
          <p:cNvSpPr/>
          <p:nvPr/>
        </p:nvSpPr>
        <p:spPr>
          <a:xfrm>
            <a:off x="993755" y="4077272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/>
          <p:nvPr/>
        </p:nvSpPr>
        <p:spPr>
          <a:xfrm>
            <a:off x="3709635" y="4429395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/>
          <p:nvPr/>
        </p:nvSpPr>
        <p:spPr>
          <a:xfrm>
            <a:off x="4755367" y="4011689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/>
          <p:nvPr/>
        </p:nvSpPr>
        <p:spPr>
          <a:xfrm>
            <a:off x="4110038" y="4116649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/>
          <p:nvPr/>
        </p:nvSpPr>
        <p:spPr>
          <a:xfrm>
            <a:off x="4294996" y="4574650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/>
          <p:nvPr/>
        </p:nvSpPr>
        <p:spPr>
          <a:xfrm>
            <a:off x="4572487" y="4181323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/>
          <p:nvPr/>
        </p:nvSpPr>
        <p:spPr>
          <a:xfrm>
            <a:off x="3708256" y="4098896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/>
          <p:nvPr/>
        </p:nvSpPr>
        <p:spPr>
          <a:xfrm>
            <a:off x="3825371" y="4531588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/>
          <p:nvPr/>
        </p:nvSpPr>
        <p:spPr>
          <a:xfrm>
            <a:off x="4353599" y="4841372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/>
          <p:nvPr/>
        </p:nvSpPr>
        <p:spPr>
          <a:xfrm>
            <a:off x="3384320" y="4284903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/>
          <p:nvPr/>
        </p:nvSpPr>
        <p:spPr>
          <a:xfrm>
            <a:off x="3424195" y="4757530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/>
          <p:nvPr/>
        </p:nvSpPr>
        <p:spPr>
          <a:xfrm>
            <a:off x="4574911" y="4751271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Oval 129"/>
          <p:cNvSpPr/>
          <p:nvPr/>
        </p:nvSpPr>
        <p:spPr>
          <a:xfrm>
            <a:off x="3753976" y="4704866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Oval 130"/>
          <p:cNvSpPr/>
          <p:nvPr/>
        </p:nvSpPr>
        <p:spPr>
          <a:xfrm>
            <a:off x="4316811" y="4302076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Oval 131"/>
          <p:cNvSpPr/>
          <p:nvPr/>
        </p:nvSpPr>
        <p:spPr>
          <a:xfrm>
            <a:off x="3176885" y="5125300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Oval 132"/>
          <p:cNvSpPr/>
          <p:nvPr/>
        </p:nvSpPr>
        <p:spPr>
          <a:xfrm>
            <a:off x="3929236" y="4666090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Oval 133"/>
          <p:cNvSpPr/>
          <p:nvPr/>
        </p:nvSpPr>
        <p:spPr>
          <a:xfrm>
            <a:off x="3477578" y="4483740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Oval 134"/>
          <p:cNvSpPr/>
          <p:nvPr/>
        </p:nvSpPr>
        <p:spPr>
          <a:xfrm>
            <a:off x="3590492" y="4796729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Oval 135"/>
          <p:cNvSpPr/>
          <p:nvPr/>
        </p:nvSpPr>
        <p:spPr>
          <a:xfrm>
            <a:off x="4230572" y="4374965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Oval 136"/>
          <p:cNvSpPr/>
          <p:nvPr/>
        </p:nvSpPr>
        <p:spPr>
          <a:xfrm>
            <a:off x="3887580" y="4854969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Oval 137"/>
          <p:cNvSpPr/>
          <p:nvPr/>
        </p:nvSpPr>
        <p:spPr>
          <a:xfrm>
            <a:off x="4132898" y="4588510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Oval 138"/>
          <p:cNvSpPr/>
          <p:nvPr/>
        </p:nvSpPr>
        <p:spPr>
          <a:xfrm>
            <a:off x="3206073" y="4814433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Oval 139"/>
          <p:cNvSpPr/>
          <p:nvPr/>
        </p:nvSpPr>
        <p:spPr>
          <a:xfrm>
            <a:off x="4721824" y="5006788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Oval 140"/>
          <p:cNvSpPr/>
          <p:nvPr/>
        </p:nvSpPr>
        <p:spPr>
          <a:xfrm>
            <a:off x="3392372" y="5030785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Oval 141"/>
          <p:cNvSpPr/>
          <p:nvPr/>
        </p:nvSpPr>
        <p:spPr>
          <a:xfrm>
            <a:off x="3957638" y="3989988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Oval 142"/>
          <p:cNvSpPr/>
          <p:nvPr/>
        </p:nvSpPr>
        <p:spPr>
          <a:xfrm>
            <a:off x="3265041" y="3945933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Oval 143"/>
          <p:cNvSpPr/>
          <p:nvPr/>
        </p:nvSpPr>
        <p:spPr>
          <a:xfrm>
            <a:off x="4703752" y="3788812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Oval 144"/>
          <p:cNvSpPr/>
          <p:nvPr/>
        </p:nvSpPr>
        <p:spPr>
          <a:xfrm>
            <a:off x="3214516" y="3401094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Oval 145"/>
          <p:cNvSpPr/>
          <p:nvPr/>
        </p:nvSpPr>
        <p:spPr>
          <a:xfrm>
            <a:off x="4087611" y="4780268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Oval 146"/>
          <p:cNvSpPr/>
          <p:nvPr/>
        </p:nvSpPr>
        <p:spPr>
          <a:xfrm>
            <a:off x="4911236" y="4161059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Oval 147"/>
          <p:cNvSpPr/>
          <p:nvPr/>
        </p:nvSpPr>
        <p:spPr>
          <a:xfrm>
            <a:off x="4552051" y="3725602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Oval 148"/>
          <p:cNvSpPr/>
          <p:nvPr/>
        </p:nvSpPr>
        <p:spPr>
          <a:xfrm>
            <a:off x="4011505" y="4462806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Oval 149"/>
          <p:cNvSpPr/>
          <p:nvPr/>
        </p:nvSpPr>
        <p:spPr>
          <a:xfrm>
            <a:off x="4337339" y="4131379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Oval 150"/>
          <p:cNvSpPr/>
          <p:nvPr/>
        </p:nvSpPr>
        <p:spPr>
          <a:xfrm>
            <a:off x="3499052" y="3992548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Oval 151"/>
          <p:cNvSpPr/>
          <p:nvPr/>
        </p:nvSpPr>
        <p:spPr>
          <a:xfrm>
            <a:off x="4813864" y="5125300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Oval 152"/>
          <p:cNvSpPr/>
          <p:nvPr/>
        </p:nvSpPr>
        <p:spPr>
          <a:xfrm>
            <a:off x="3301490" y="4170383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Oval 153"/>
          <p:cNvSpPr/>
          <p:nvPr/>
        </p:nvSpPr>
        <p:spPr>
          <a:xfrm>
            <a:off x="3224659" y="4159078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Oval 154"/>
          <p:cNvSpPr/>
          <p:nvPr/>
        </p:nvSpPr>
        <p:spPr>
          <a:xfrm>
            <a:off x="4725833" y="4707020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Oval 155"/>
          <p:cNvSpPr/>
          <p:nvPr/>
        </p:nvSpPr>
        <p:spPr>
          <a:xfrm>
            <a:off x="3875204" y="4246990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Oval 156"/>
          <p:cNvSpPr/>
          <p:nvPr/>
        </p:nvSpPr>
        <p:spPr>
          <a:xfrm>
            <a:off x="3269797" y="3722025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Oval 157"/>
          <p:cNvSpPr/>
          <p:nvPr/>
        </p:nvSpPr>
        <p:spPr>
          <a:xfrm>
            <a:off x="4552051" y="4041379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Right Arrow 158"/>
          <p:cNvSpPr/>
          <p:nvPr/>
        </p:nvSpPr>
        <p:spPr>
          <a:xfrm>
            <a:off x="1866028" y="3885168"/>
            <a:ext cx="1341037" cy="1107364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Inspiratory Flow</a:t>
            </a:r>
          </a:p>
        </p:txBody>
      </p:sp>
      <p:sp>
        <p:nvSpPr>
          <p:cNvPr id="160" name="Oval 159"/>
          <p:cNvSpPr/>
          <p:nvPr/>
        </p:nvSpPr>
        <p:spPr>
          <a:xfrm>
            <a:off x="6046754" y="4240274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Oval 160"/>
          <p:cNvSpPr/>
          <p:nvPr/>
        </p:nvSpPr>
        <p:spPr>
          <a:xfrm>
            <a:off x="6092474" y="4064239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Oval 161"/>
          <p:cNvSpPr/>
          <p:nvPr/>
        </p:nvSpPr>
        <p:spPr>
          <a:xfrm>
            <a:off x="6333801" y="3992783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Oval 162"/>
          <p:cNvSpPr/>
          <p:nvPr/>
        </p:nvSpPr>
        <p:spPr>
          <a:xfrm>
            <a:off x="5911239" y="4289419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Oval 163"/>
          <p:cNvSpPr/>
          <p:nvPr/>
        </p:nvSpPr>
        <p:spPr>
          <a:xfrm>
            <a:off x="5330334" y="4181938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Oval 164"/>
          <p:cNvSpPr/>
          <p:nvPr/>
        </p:nvSpPr>
        <p:spPr>
          <a:xfrm>
            <a:off x="5904909" y="4076513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Oval 165"/>
          <p:cNvSpPr/>
          <p:nvPr/>
        </p:nvSpPr>
        <p:spPr>
          <a:xfrm>
            <a:off x="5807374" y="4489271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Oval 166"/>
          <p:cNvSpPr/>
          <p:nvPr/>
        </p:nvSpPr>
        <p:spPr>
          <a:xfrm>
            <a:off x="6345225" y="4709784"/>
            <a:ext cx="45720" cy="5403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Oval 167"/>
          <p:cNvSpPr/>
          <p:nvPr/>
        </p:nvSpPr>
        <p:spPr>
          <a:xfrm>
            <a:off x="5345699" y="4361290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Oval 168"/>
          <p:cNvSpPr/>
          <p:nvPr/>
        </p:nvSpPr>
        <p:spPr>
          <a:xfrm>
            <a:off x="6271345" y="3554447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Oval 169"/>
          <p:cNvSpPr/>
          <p:nvPr/>
        </p:nvSpPr>
        <p:spPr>
          <a:xfrm>
            <a:off x="5217906" y="4565650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Oval 170"/>
          <p:cNvSpPr/>
          <p:nvPr/>
        </p:nvSpPr>
        <p:spPr>
          <a:xfrm>
            <a:off x="5362599" y="4968242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Oval 171"/>
          <p:cNvSpPr/>
          <p:nvPr/>
        </p:nvSpPr>
        <p:spPr>
          <a:xfrm>
            <a:off x="6335112" y="4253954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Oval 172"/>
          <p:cNvSpPr/>
          <p:nvPr/>
        </p:nvSpPr>
        <p:spPr>
          <a:xfrm>
            <a:off x="5364166" y="4617932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Oval 173"/>
          <p:cNvSpPr/>
          <p:nvPr/>
        </p:nvSpPr>
        <p:spPr>
          <a:xfrm>
            <a:off x="5481055" y="4483833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Oval 174"/>
          <p:cNvSpPr/>
          <p:nvPr/>
        </p:nvSpPr>
        <p:spPr>
          <a:xfrm>
            <a:off x="5216896" y="4197979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Oval 175"/>
          <p:cNvSpPr/>
          <p:nvPr/>
        </p:nvSpPr>
        <p:spPr>
          <a:xfrm>
            <a:off x="6212575" y="4426084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Oval 176"/>
          <p:cNvSpPr/>
          <p:nvPr/>
        </p:nvSpPr>
        <p:spPr>
          <a:xfrm>
            <a:off x="6272566" y="3667394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Oval 177"/>
          <p:cNvSpPr/>
          <p:nvPr/>
        </p:nvSpPr>
        <p:spPr>
          <a:xfrm>
            <a:off x="6317065" y="4179680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Oval 178"/>
          <p:cNvSpPr/>
          <p:nvPr/>
        </p:nvSpPr>
        <p:spPr>
          <a:xfrm>
            <a:off x="5145310" y="4961068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Oval 179"/>
          <p:cNvSpPr/>
          <p:nvPr/>
        </p:nvSpPr>
        <p:spPr>
          <a:xfrm>
            <a:off x="6289392" y="4980302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Oval 180"/>
          <p:cNvSpPr/>
          <p:nvPr/>
        </p:nvSpPr>
        <p:spPr>
          <a:xfrm>
            <a:off x="5247044" y="3941372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Oval 181"/>
          <p:cNvSpPr/>
          <p:nvPr/>
        </p:nvSpPr>
        <p:spPr>
          <a:xfrm>
            <a:off x="6193179" y="4147523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3" name="Oval 182"/>
          <p:cNvSpPr/>
          <p:nvPr/>
        </p:nvSpPr>
        <p:spPr>
          <a:xfrm>
            <a:off x="5275138" y="4695495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" name="Oval 183"/>
          <p:cNvSpPr/>
          <p:nvPr/>
        </p:nvSpPr>
        <p:spPr>
          <a:xfrm>
            <a:off x="5253939" y="4762838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Oval 184"/>
          <p:cNvSpPr/>
          <p:nvPr/>
        </p:nvSpPr>
        <p:spPr>
          <a:xfrm>
            <a:off x="5780039" y="4963487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Oval 185"/>
          <p:cNvSpPr/>
          <p:nvPr/>
        </p:nvSpPr>
        <p:spPr>
          <a:xfrm>
            <a:off x="5481055" y="3987987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Oval 186"/>
          <p:cNvSpPr/>
          <p:nvPr/>
        </p:nvSpPr>
        <p:spPr>
          <a:xfrm>
            <a:off x="4815822" y="4770496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Oval 187"/>
          <p:cNvSpPr/>
          <p:nvPr/>
        </p:nvSpPr>
        <p:spPr>
          <a:xfrm>
            <a:off x="5208219" y="3539239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Oval 188"/>
          <p:cNvSpPr/>
          <p:nvPr/>
        </p:nvSpPr>
        <p:spPr>
          <a:xfrm>
            <a:off x="5268284" y="3624317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Oval 189"/>
          <p:cNvSpPr/>
          <p:nvPr/>
        </p:nvSpPr>
        <p:spPr>
          <a:xfrm>
            <a:off x="5857207" y="4242429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1" name="Oval 190"/>
          <p:cNvSpPr/>
          <p:nvPr/>
        </p:nvSpPr>
        <p:spPr>
          <a:xfrm>
            <a:off x="5306229" y="4079427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Oval 191"/>
          <p:cNvSpPr/>
          <p:nvPr/>
        </p:nvSpPr>
        <p:spPr>
          <a:xfrm>
            <a:off x="7399552" y="4297519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Oval 192"/>
          <p:cNvSpPr/>
          <p:nvPr/>
        </p:nvSpPr>
        <p:spPr>
          <a:xfrm>
            <a:off x="7253532" y="5728129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Oval 193"/>
          <p:cNvSpPr/>
          <p:nvPr/>
        </p:nvSpPr>
        <p:spPr>
          <a:xfrm>
            <a:off x="7686599" y="4050028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" name="Oval 194"/>
          <p:cNvSpPr/>
          <p:nvPr/>
        </p:nvSpPr>
        <p:spPr>
          <a:xfrm>
            <a:off x="6702240" y="4623330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Oval 195"/>
          <p:cNvSpPr/>
          <p:nvPr/>
        </p:nvSpPr>
        <p:spPr>
          <a:xfrm>
            <a:off x="6683132" y="4239183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7" name="Oval 196"/>
          <p:cNvSpPr/>
          <p:nvPr/>
        </p:nvSpPr>
        <p:spPr>
          <a:xfrm>
            <a:off x="7257707" y="4133758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Oval 197"/>
          <p:cNvSpPr/>
          <p:nvPr/>
        </p:nvSpPr>
        <p:spPr>
          <a:xfrm>
            <a:off x="7086001" y="4666090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9" name="Oval 198"/>
          <p:cNvSpPr/>
          <p:nvPr/>
        </p:nvSpPr>
        <p:spPr>
          <a:xfrm>
            <a:off x="7755179" y="4752740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0" name="Oval 199"/>
          <p:cNvSpPr/>
          <p:nvPr/>
        </p:nvSpPr>
        <p:spPr>
          <a:xfrm>
            <a:off x="6641015" y="3625086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1" name="Oval 200"/>
          <p:cNvSpPr/>
          <p:nvPr/>
        </p:nvSpPr>
        <p:spPr>
          <a:xfrm>
            <a:off x="5606439" y="5700590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2" name="Oval 201"/>
          <p:cNvSpPr/>
          <p:nvPr/>
        </p:nvSpPr>
        <p:spPr>
          <a:xfrm>
            <a:off x="7732319" y="4968242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3" name="Oval 202"/>
          <p:cNvSpPr/>
          <p:nvPr/>
        </p:nvSpPr>
        <p:spPr>
          <a:xfrm>
            <a:off x="6986094" y="4946635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" name="Oval 203"/>
          <p:cNvSpPr/>
          <p:nvPr/>
        </p:nvSpPr>
        <p:spPr>
          <a:xfrm>
            <a:off x="6887034" y="4688950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" name="Oval 204"/>
          <p:cNvSpPr/>
          <p:nvPr/>
        </p:nvSpPr>
        <p:spPr>
          <a:xfrm>
            <a:off x="6569694" y="4255224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" name="Oval 205"/>
          <p:cNvSpPr/>
          <p:nvPr/>
        </p:nvSpPr>
        <p:spPr>
          <a:xfrm>
            <a:off x="7031814" y="4817192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" name="Oval 206"/>
          <p:cNvSpPr/>
          <p:nvPr/>
        </p:nvSpPr>
        <p:spPr>
          <a:xfrm>
            <a:off x="7624143" y="3579366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Oval 207"/>
          <p:cNvSpPr/>
          <p:nvPr/>
        </p:nvSpPr>
        <p:spPr>
          <a:xfrm>
            <a:off x="6599842" y="3998617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" name="Oval 208"/>
          <p:cNvSpPr/>
          <p:nvPr/>
        </p:nvSpPr>
        <p:spPr>
          <a:xfrm>
            <a:off x="7755179" y="3598725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" name="Oval 209"/>
          <p:cNvSpPr/>
          <p:nvPr/>
        </p:nvSpPr>
        <p:spPr>
          <a:xfrm>
            <a:off x="6627936" y="4752740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" name="Oval 210"/>
          <p:cNvSpPr/>
          <p:nvPr/>
        </p:nvSpPr>
        <p:spPr>
          <a:xfrm>
            <a:off x="6565074" y="4980302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" name="Oval 211"/>
          <p:cNvSpPr/>
          <p:nvPr/>
        </p:nvSpPr>
        <p:spPr>
          <a:xfrm>
            <a:off x="5312663" y="5519408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Oval 212"/>
          <p:cNvSpPr/>
          <p:nvPr/>
        </p:nvSpPr>
        <p:spPr>
          <a:xfrm>
            <a:off x="7210005" y="4299674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" name="Oval 213"/>
          <p:cNvSpPr/>
          <p:nvPr/>
        </p:nvSpPr>
        <p:spPr>
          <a:xfrm>
            <a:off x="6659027" y="4136672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TextBox 214"/>
          <p:cNvSpPr txBox="1"/>
          <p:nvPr/>
        </p:nvSpPr>
        <p:spPr>
          <a:xfrm>
            <a:off x="5727438" y="5366655"/>
            <a:ext cx="15264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/>
              <a:t>Direct PD Effects</a:t>
            </a:r>
            <a:endParaRPr lang="en-US" sz="1000" dirty="0"/>
          </a:p>
        </p:txBody>
      </p:sp>
      <p:sp>
        <p:nvSpPr>
          <p:cNvPr id="216" name="Oval 215"/>
          <p:cNvSpPr/>
          <p:nvPr/>
        </p:nvSpPr>
        <p:spPr>
          <a:xfrm>
            <a:off x="5326030" y="5792030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7" name="Oval 216"/>
          <p:cNvSpPr/>
          <p:nvPr/>
        </p:nvSpPr>
        <p:spPr>
          <a:xfrm>
            <a:off x="5613363" y="5504085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8" name="Oval 217"/>
          <p:cNvSpPr/>
          <p:nvPr/>
        </p:nvSpPr>
        <p:spPr>
          <a:xfrm>
            <a:off x="7624115" y="5595525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9" name="Oval 218"/>
          <p:cNvSpPr/>
          <p:nvPr/>
        </p:nvSpPr>
        <p:spPr>
          <a:xfrm>
            <a:off x="7372007" y="5464620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Oval 88"/>
          <p:cNvSpPr/>
          <p:nvPr/>
        </p:nvSpPr>
        <p:spPr>
          <a:xfrm>
            <a:off x="2027144" y="4542790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/>
          <p:nvPr/>
        </p:nvSpPr>
        <p:spPr>
          <a:xfrm>
            <a:off x="2879104" y="4599805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0" name="Oval 219"/>
          <p:cNvSpPr/>
          <p:nvPr/>
        </p:nvSpPr>
        <p:spPr>
          <a:xfrm>
            <a:off x="2712720" y="4085659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1" name="Oval 220"/>
          <p:cNvSpPr/>
          <p:nvPr/>
        </p:nvSpPr>
        <p:spPr>
          <a:xfrm>
            <a:off x="2667000" y="4538024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2" name="Oval 221"/>
          <p:cNvSpPr/>
          <p:nvPr/>
        </p:nvSpPr>
        <p:spPr>
          <a:xfrm>
            <a:off x="1935480" y="4419600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3" name="Oval 222"/>
          <p:cNvSpPr/>
          <p:nvPr/>
        </p:nvSpPr>
        <p:spPr>
          <a:xfrm>
            <a:off x="2924824" y="4355374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4" name="Oval 223"/>
          <p:cNvSpPr/>
          <p:nvPr/>
        </p:nvSpPr>
        <p:spPr>
          <a:xfrm>
            <a:off x="1990898" y="5225733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" name="Oval 224"/>
          <p:cNvSpPr/>
          <p:nvPr/>
        </p:nvSpPr>
        <p:spPr>
          <a:xfrm>
            <a:off x="1572535" y="5730240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6" name="Oval 225"/>
          <p:cNvSpPr/>
          <p:nvPr/>
        </p:nvSpPr>
        <p:spPr>
          <a:xfrm>
            <a:off x="2082338" y="4895146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7" name="Oval 226"/>
          <p:cNvSpPr/>
          <p:nvPr/>
        </p:nvSpPr>
        <p:spPr>
          <a:xfrm>
            <a:off x="2283273" y="5202604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8" name="Oval 227"/>
          <p:cNvSpPr/>
          <p:nvPr/>
        </p:nvSpPr>
        <p:spPr>
          <a:xfrm>
            <a:off x="1497033" y="5080772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9" name="Oval 228"/>
          <p:cNvSpPr/>
          <p:nvPr/>
        </p:nvSpPr>
        <p:spPr>
          <a:xfrm>
            <a:off x="1837460" y="5070116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0" name="Oval 229"/>
          <p:cNvSpPr/>
          <p:nvPr/>
        </p:nvSpPr>
        <p:spPr>
          <a:xfrm>
            <a:off x="1882097" y="5428546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1" name="Oval 230"/>
          <p:cNvSpPr/>
          <p:nvPr/>
        </p:nvSpPr>
        <p:spPr>
          <a:xfrm>
            <a:off x="2281248" y="5780976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2" name="Oval 231"/>
          <p:cNvSpPr/>
          <p:nvPr/>
        </p:nvSpPr>
        <p:spPr>
          <a:xfrm>
            <a:off x="2097578" y="5775960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3" name="Oval 232"/>
          <p:cNvSpPr/>
          <p:nvPr/>
        </p:nvSpPr>
        <p:spPr>
          <a:xfrm>
            <a:off x="2097578" y="5540644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4" name="Oval 233"/>
          <p:cNvSpPr/>
          <p:nvPr/>
        </p:nvSpPr>
        <p:spPr>
          <a:xfrm>
            <a:off x="2033368" y="5669857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" name="Oval 234"/>
          <p:cNvSpPr/>
          <p:nvPr/>
        </p:nvSpPr>
        <p:spPr>
          <a:xfrm>
            <a:off x="2225446" y="5361447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6" name="Oval 235"/>
          <p:cNvSpPr/>
          <p:nvPr/>
        </p:nvSpPr>
        <p:spPr>
          <a:xfrm>
            <a:off x="2392680" y="5564326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7" name="Oval 236"/>
          <p:cNvSpPr/>
          <p:nvPr/>
        </p:nvSpPr>
        <p:spPr>
          <a:xfrm>
            <a:off x="1663975" y="5485449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8" name="Oval 237"/>
          <p:cNvSpPr/>
          <p:nvPr/>
        </p:nvSpPr>
        <p:spPr>
          <a:xfrm>
            <a:off x="1516839" y="5245666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9" name="Oval 238"/>
          <p:cNvSpPr/>
          <p:nvPr/>
        </p:nvSpPr>
        <p:spPr>
          <a:xfrm>
            <a:off x="1836637" y="5563554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0" name="Oval 239"/>
          <p:cNvSpPr/>
          <p:nvPr/>
        </p:nvSpPr>
        <p:spPr>
          <a:xfrm>
            <a:off x="1520679" y="4815931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1" name="Oval 240"/>
          <p:cNvSpPr/>
          <p:nvPr/>
        </p:nvSpPr>
        <p:spPr>
          <a:xfrm>
            <a:off x="1859497" y="5760545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2" name="Oval 241"/>
          <p:cNvSpPr/>
          <p:nvPr/>
        </p:nvSpPr>
        <p:spPr>
          <a:xfrm>
            <a:off x="1677223" y="5160013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3" name="Oval 242"/>
          <p:cNvSpPr/>
          <p:nvPr/>
        </p:nvSpPr>
        <p:spPr>
          <a:xfrm>
            <a:off x="2072864" y="3824112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4" name="Oval 243"/>
          <p:cNvSpPr/>
          <p:nvPr/>
        </p:nvSpPr>
        <p:spPr>
          <a:xfrm>
            <a:off x="1492867" y="5542202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" name="Oval 244"/>
          <p:cNvSpPr/>
          <p:nvPr/>
        </p:nvSpPr>
        <p:spPr>
          <a:xfrm>
            <a:off x="2333106" y="4918006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Oval 245"/>
          <p:cNvSpPr/>
          <p:nvPr/>
        </p:nvSpPr>
        <p:spPr>
          <a:xfrm>
            <a:off x="1912620" y="4853486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7" name="Oval 246"/>
          <p:cNvSpPr/>
          <p:nvPr/>
        </p:nvSpPr>
        <p:spPr>
          <a:xfrm>
            <a:off x="1243560" y="5180013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8" name="Oval 247"/>
          <p:cNvSpPr/>
          <p:nvPr/>
        </p:nvSpPr>
        <p:spPr>
          <a:xfrm>
            <a:off x="884706" y="5669280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9" name="Oval 248"/>
          <p:cNvSpPr/>
          <p:nvPr/>
        </p:nvSpPr>
        <p:spPr>
          <a:xfrm>
            <a:off x="838200" y="5309473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0" name="Oval 249"/>
          <p:cNvSpPr/>
          <p:nvPr/>
        </p:nvSpPr>
        <p:spPr>
          <a:xfrm>
            <a:off x="1146155" y="5608353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1" name="Oval 250"/>
          <p:cNvSpPr/>
          <p:nvPr/>
        </p:nvSpPr>
        <p:spPr>
          <a:xfrm>
            <a:off x="680653" y="5687266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2" name="Oval 251"/>
          <p:cNvSpPr/>
          <p:nvPr/>
        </p:nvSpPr>
        <p:spPr>
          <a:xfrm>
            <a:off x="1021080" y="5676610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3" name="Oval 252"/>
          <p:cNvSpPr/>
          <p:nvPr/>
        </p:nvSpPr>
        <p:spPr>
          <a:xfrm>
            <a:off x="700459" y="5852160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4" name="Oval 253"/>
          <p:cNvSpPr/>
          <p:nvPr/>
        </p:nvSpPr>
        <p:spPr>
          <a:xfrm>
            <a:off x="704299" y="5422425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5" name="Oval 254"/>
          <p:cNvSpPr/>
          <p:nvPr/>
        </p:nvSpPr>
        <p:spPr>
          <a:xfrm>
            <a:off x="860843" y="5766507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6" name="Oval 255"/>
          <p:cNvSpPr/>
          <p:nvPr/>
        </p:nvSpPr>
        <p:spPr>
          <a:xfrm>
            <a:off x="965748" y="5361498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7" name="Oval 256"/>
          <p:cNvSpPr/>
          <p:nvPr/>
        </p:nvSpPr>
        <p:spPr>
          <a:xfrm>
            <a:off x="751924" y="3547957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8" name="Oval 257"/>
          <p:cNvSpPr/>
          <p:nvPr/>
        </p:nvSpPr>
        <p:spPr>
          <a:xfrm>
            <a:off x="1246124" y="3641135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9" name="Oval 258"/>
          <p:cNvSpPr/>
          <p:nvPr/>
        </p:nvSpPr>
        <p:spPr>
          <a:xfrm>
            <a:off x="1575905" y="3588471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0" name="Oval 259"/>
          <p:cNvSpPr/>
          <p:nvPr/>
        </p:nvSpPr>
        <p:spPr>
          <a:xfrm>
            <a:off x="1461605" y="3753233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1" name="Oval 260"/>
          <p:cNvSpPr/>
          <p:nvPr/>
        </p:nvSpPr>
        <p:spPr>
          <a:xfrm>
            <a:off x="1414277" y="3581400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2" name="Oval 261"/>
          <p:cNvSpPr/>
          <p:nvPr/>
        </p:nvSpPr>
        <p:spPr>
          <a:xfrm>
            <a:off x="1802427" y="3591655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3" name="Oval 262"/>
          <p:cNvSpPr/>
          <p:nvPr/>
        </p:nvSpPr>
        <p:spPr>
          <a:xfrm>
            <a:off x="1028002" y="3698038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4" name="Oval 263"/>
          <p:cNvSpPr/>
          <p:nvPr/>
        </p:nvSpPr>
        <p:spPr>
          <a:xfrm>
            <a:off x="1200664" y="3776143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5" name="Oval 264"/>
          <p:cNvSpPr/>
          <p:nvPr/>
        </p:nvSpPr>
        <p:spPr>
          <a:xfrm>
            <a:off x="1223524" y="3973134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6" name="Oval 265"/>
          <p:cNvSpPr/>
          <p:nvPr/>
        </p:nvSpPr>
        <p:spPr>
          <a:xfrm>
            <a:off x="856894" y="3754791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7" name="Oval 266"/>
          <p:cNvSpPr/>
          <p:nvPr/>
        </p:nvSpPr>
        <p:spPr>
          <a:xfrm>
            <a:off x="1649433" y="3971093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8" name="Oval 267"/>
          <p:cNvSpPr/>
          <p:nvPr/>
        </p:nvSpPr>
        <p:spPr>
          <a:xfrm>
            <a:off x="1673079" y="3706252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9" name="Down Arrow 268"/>
          <p:cNvSpPr/>
          <p:nvPr/>
        </p:nvSpPr>
        <p:spPr>
          <a:xfrm>
            <a:off x="3200400" y="5281353"/>
            <a:ext cx="1794404" cy="792275"/>
          </a:xfrm>
          <a:prstGeom prst="downArrow">
            <a:avLst>
              <a:gd name="adj1" fmla="val 64164"/>
              <a:gd name="adj2" fmla="val 50000"/>
            </a:avLst>
          </a:prstGeom>
          <a:solidFill>
            <a:schemeClr val="accent6">
              <a:lumMod val="20000"/>
              <a:lumOff val="80000"/>
            </a:schemeClr>
          </a:solidFill>
          <a:ln w="127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ysClr val="windowText" lastClr="000000"/>
                </a:solidFill>
              </a:rPr>
              <a:t>To Stomach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800" y="221033"/>
            <a:ext cx="7797800" cy="3078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86847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06" t="13333" r="16214" b="48136"/>
          <a:stretch/>
        </p:blipFill>
        <p:spPr>
          <a:xfrm>
            <a:off x="1939422" y="1221783"/>
            <a:ext cx="4823786" cy="3477613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897380" y="2995940"/>
            <a:ext cx="838200" cy="43306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800" dirty="0"/>
              <a:t>Verification Metabolic Rate Addition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1905000" y="2955772"/>
            <a:ext cx="990600" cy="1616228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616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val 14"/>
          <p:cNvSpPr/>
          <p:nvPr/>
        </p:nvSpPr>
        <p:spPr>
          <a:xfrm>
            <a:off x="2599795" y="1095321"/>
            <a:ext cx="4431097" cy="4307522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3536471" y="2005875"/>
            <a:ext cx="2557745" cy="2486414"/>
          </a:xfrm>
          <a:prstGeom prst="ellipse">
            <a:avLst/>
          </a:prstGeom>
          <a:solidFill>
            <a:srgbClr val="C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423464" y="2243810"/>
            <a:ext cx="769133" cy="606408"/>
          </a:xfrm>
          <a:prstGeom prst="ellipse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Oval 6"/>
          <p:cNvSpPr/>
          <p:nvPr/>
        </p:nvSpPr>
        <p:spPr>
          <a:xfrm rot="1662046">
            <a:off x="3951120" y="3483967"/>
            <a:ext cx="769133" cy="606408"/>
          </a:xfrm>
          <a:prstGeom prst="ellipse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6985359">
            <a:off x="3772502" y="2650180"/>
            <a:ext cx="769133" cy="606408"/>
          </a:xfrm>
          <a:prstGeom prst="ellipse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4051842">
            <a:off x="5071662" y="2649980"/>
            <a:ext cx="769133" cy="606408"/>
          </a:xfrm>
          <a:prstGeom prst="ellipse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 rot="7848367">
            <a:off x="4948170" y="3469203"/>
            <a:ext cx="769133" cy="606408"/>
          </a:xfrm>
          <a:prstGeom prst="ellipse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3897286" y="2356628"/>
            <a:ext cx="1836115" cy="1784909"/>
          </a:xfrm>
          <a:prstGeom prst="ellipse">
            <a:avLst/>
          </a:prstGeom>
          <a:solidFill>
            <a:srgbClr val="D18F1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Body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672950" y="2633796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Sweat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845724" y="3449279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Respiration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336392" y="4084289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Clothing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029612" y="4701718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Surroundings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646976" y="5387424"/>
            <a:ext cx="2480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Mean Radiant Surface</a:t>
            </a:r>
          </a:p>
        </p:txBody>
      </p:sp>
      <p:cxnSp>
        <p:nvCxnSpPr>
          <p:cNvPr id="22" name="Straight Arrow Connector 21"/>
          <p:cNvCxnSpPr>
            <a:endCxn id="5" idx="0"/>
          </p:cNvCxnSpPr>
          <p:nvPr/>
        </p:nvCxnSpPr>
        <p:spPr>
          <a:xfrm flipV="1">
            <a:off x="4815344" y="2356628"/>
            <a:ext cx="0" cy="37749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endCxn id="5" idx="7"/>
          </p:cNvCxnSpPr>
          <p:nvPr/>
        </p:nvCxnSpPr>
        <p:spPr>
          <a:xfrm flipV="1">
            <a:off x="5193755" y="2618022"/>
            <a:ext cx="270753" cy="26172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endCxn id="5" idx="6"/>
          </p:cNvCxnSpPr>
          <p:nvPr/>
        </p:nvCxnSpPr>
        <p:spPr>
          <a:xfrm flipV="1">
            <a:off x="5329131" y="3249083"/>
            <a:ext cx="404270" cy="1489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endCxn id="5" idx="5"/>
          </p:cNvCxnSpPr>
          <p:nvPr/>
        </p:nvCxnSpPr>
        <p:spPr>
          <a:xfrm>
            <a:off x="5193755" y="3648982"/>
            <a:ext cx="270753" cy="23116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endCxn id="5" idx="4"/>
          </p:cNvCxnSpPr>
          <p:nvPr/>
        </p:nvCxnSpPr>
        <p:spPr>
          <a:xfrm>
            <a:off x="4815344" y="3787171"/>
            <a:ext cx="0" cy="35436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endCxn id="5" idx="3"/>
          </p:cNvCxnSpPr>
          <p:nvPr/>
        </p:nvCxnSpPr>
        <p:spPr>
          <a:xfrm flipH="1">
            <a:off x="4166179" y="3642205"/>
            <a:ext cx="257285" cy="23793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endCxn id="5" idx="2"/>
          </p:cNvCxnSpPr>
          <p:nvPr/>
        </p:nvCxnSpPr>
        <p:spPr>
          <a:xfrm flipH="1" flipV="1">
            <a:off x="3897286" y="3249083"/>
            <a:ext cx="455372" cy="1704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endCxn id="5" idx="1"/>
          </p:cNvCxnSpPr>
          <p:nvPr/>
        </p:nvCxnSpPr>
        <p:spPr>
          <a:xfrm flipH="1" flipV="1">
            <a:off x="4166179" y="2618022"/>
            <a:ext cx="229955" cy="23219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5629782" y="3279650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Skin</a:t>
            </a:r>
          </a:p>
        </p:txBody>
      </p:sp>
      <p:cxnSp>
        <p:nvCxnSpPr>
          <p:cNvPr id="56" name="Straight Arrow Connector 55"/>
          <p:cNvCxnSpPr>
            <a:stCxn id="8" idx="4"/>
          </p:cNvCxnSpPr>
          <p:nvPr/>
        </p:nvCxnSpPr>
        <p:spPr>
          <a:xfrm flipH="1" flipV="1">
            <a:off x="3656927" y="2734120"/>
            <a:ext cx="228611" cy="8434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 flipH="1" flipV="1">
            <a:off x="4124972" y="2191470"/>
            <a:ext cx="210714" cy="29046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 flipH="1" flipV="1">
            <a:off x="3188754" y="2547014"/>
            <a:ext cx="468173" cy="187108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>
            <a:endCxn id="15" idx="1"/>
          </p:cNvCxnSpPr>
          <p:nvPr/>
        </p:nvCxnSpPr>
        <p:spPr>
          <a:xfrm flipH="1" flipV="1">
            <a:off x="3248714" y="1726143"/>
            <a:ext cx="876259" cy="465327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/>
          <p:nvPr/>
        </p:nvCxnSpPr>
        <p:spPr>
          <a:xfrm flipH="1" flipV="1">
            <a:off x="4124973" y="1635515"/>
            <a:ext cx="32095" cy="555956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/>
          <p:nvPr/>
        </p:nvCxnSpPr>
        <p:spPr>
          <a:xfrm flipH="1">
            <a:off x="3115602" y="3486261"/>
            <a:ext cx="781685" cy="155944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2160662" y="1462317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Radiation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3955272" y="1326956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Convection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1863431" y="2356216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Evaporation</a:t>
            </a:r>
          </a:p>
        </p:txBody>
      </p:sp>
    </p:spTree>
    <p:extLst>
      <p:ext uri="{BB962C8B-B14F-4D97-AF65-F5344CB8AC3E}">
        <p14:creationId xmlns:p14="http://schemas.microsoft.com/office/powerpoint/2010/main" val="1134428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676400"/>
            <a:ext cx="2724150" cy="245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310914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0"/>
            <a:ext cx="11834106" cy="137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26797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9502044-AEE6-46E7-BC01-3CEC409A66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94991"/>
            <a:ext cx="16874571" cy="3447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8608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50213720"/>
              </p:ext>
            </p:extLst>
          </p:nvPr>
        </p:nvGraphicFramePr>
        <p:xfrm>
          <a:off x="-36286" y="4572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60994629"/>
              </p:ext>
            </p:extLst>
          </p:nvPr>
        </p:nvGraphicFramePr>
        <p:xfrm>
          <a:off x="4419600" y="4572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87214609"/>
              </p:ext>
            </p:extLst>
          </p:nvPr>
        </p:nvGraphicFramePr>
        <p:xfrm>
          <a:off x="0" y="33528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79923843"/>
              </p:ext>
            </p:extLst>
          </p:nvPr>
        </p:nvGraphicFramePr>
        <p:xfrm>
          <a:off x="4419600" y="33528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6" name="Rectangle 5"/>
          <p:cNvSpPr/>
          <p:nvPr/>
        </p:nvSpPr>
        <p:spPr>
          <a:xfrm>
            <a:off x="609600" y="597530"/>
            <a:ext cx="304800" cy="21653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b="1" dirty="0"/>
              <a:t>A</a:t>
            </a:r>
          </a:p>
        </p:txBody>
      </p:sp>
      <p:sp>
        <p:nvSpPr>
          <p:cNvPr id="7" name="Rectangle 6"/>
          <p:cNvSpPr/>
          <p:nvPr/>
        </p:nvSpPr>
        <p:spPr>
          <a:xfrm>
            <a:off x="8477250" y="597530"/>
            <a:ext cx="304800" cy="21653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b="1" dirty="0"/>
              <a:t>B</a:t>
            </a:r>
          </a:p>
        </p:txBody>
      </p:sp>
      <p:sp>
        <p:nvSpPr>
          <p:cNvPr id="8" name="Rectangle 7"/>
          <p:cNvSpPr/>
          <p:nvPr/>
        </p:nvSpPr>
        <p:spPr>
          <a:xfrm>
            <a:off x="575310" y="3482980"/>
            <a:ext cx="304800" cy="21653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b="1" dirty="0"/>
              <a:t>C</a:t>
            </a:r>
          </a:p>
        </p:txBody>
      </p:sp>
      <p:sp>
        <p:nvSpPr>
          <p:cNvPr id="9" name="Rectangle 8"/>
          <p:cNvSpPr/>
          <p:nvPr/>
        </p:nvSpPr>
        <p:spPr>
          <a:xfrm>
            <a:off x="8477250" y="3482980"/>
            <a:ext cx="304800" cy="21653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b="1" dirty="0"/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val="5837731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914400"/>
            <a:ext cx="7790271" cy="4865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283355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329438" y="4794411"/>
                <a:ext cx="833112" cy="273729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>
                          <a:latin typeface="Cambria Math"/>
                        </a:rPr>
                        <m:t>𝑝</m:t>
                      </m:r>
                      <m:r>
                        <a:rPr lang="en-US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>
                              <a:latin typeface="Cambria Math"/>
                            </a:rPr>
                            <m:t>10</m:t>
                          </m:r>
                        </m:e>
                        <m:sup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>
                                  <a:latin typeface="Cambria Math"/>
                                </a:rPr>
                                <m:t>𝐴</m:t>
                              </m:r>
                              <m:r>
                                <a:rPr lang="en-US">
                                  <a:latin typeface="Cambria Math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>
                                      <a:latin typeface="Cambria Math"/>
                                    </a:rPr>
                                    <m:t>𝐵</m:t>
                                  </m:r>
                                </m:num>
                                <m:den>
                                  <m:r>
                                    <a:rPr lang="en-US">
                                      <a:latin typeface="Cambria Math"/>
                                    </a:rPr>
                                    <m:t>𝐶</m:t>
                                  </m:r>
                                  <m:r>
                                    <a:rPr lang="en-US">
                                      <a:latin typeface="Cambria Math"/>
                                    </a:rPr>
                                    <m:t>+</m:t>
                                  </m:r>
                                  <m:r>
                                    <a:rPr lang="en-US">
                                      <a:latin typeface="Cambria Math"/>
                                    </a:rPr>
                                    <m:t>𝑡</m:t>
                                  </m:r>
                                </m:den>
                              </m:f>
                            </m:e>
                          </m:d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9438" y="4794411"/>
                <a:ext cx="833112" cy="27372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5212552"/>
              </p:ext>
            </p:extLst>
          </p:nvPr>
        </p:nvGraphicFramePr>
        <p:xfrm>
          <a:off x="329438" y="5304199"/>
          <a:ext cx="2981708" cy="812806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6027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27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27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6856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49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49746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A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B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C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err="1"/>
                        <a:t>t</a:t>
                      </a:r>
                      <a:r>
                        <a:rPr lang="en-US" sz="1200" b="1" baseline="-25000" dirty="0" err="1"/>
                        <a:t>min</a:t>
                      </a:r>
                      <a:r>
                        <a:rPr lang="en-US" sz="1200" b="1" baseline="0" dirty="0"/>
                        <a:t> (</a:t>
                      </a:r>
                      <a:r>
                        <a:rPr lang="en-US" sz="1200" b="1" dirty="0">
                          <a:effectLst/>
                        </a:rPr>
                        <a:t>°C)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err="1"/>
                        <a:t>t</a:t>
                      </a:r>
                      <a:r>
                        <a:rPr lang="en-US" sz="1200" b="1" baseline="-25000" dirty="0" err="1"/>
                        <a:t>max</a:t>
                      </a:r>
                      <a:r>
                        <a:rPr lang="en-US" sz="1200" b="1" dirty="0"/>
                        <a:t> (</a:t>
                      </a:r>
                      <a:r>
                        <a:rPr lang="en-US" sz="1200" b="1" dirty="0">
                          <a:effectLst/>
                        </a:rPr>
                        <a:t>°C)</a:t>
                      </a:r>
                    </a:p>
                  </a:txBody>
                  <a:tcPr marL="38100" marR="38100" marT="38100" marB="3810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686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8.07131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1730.63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233.426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100</a:t>
                      </a:r>
                    </a:p>
                  </a:txBody>
                  <a:tcPr marL="38100" marR="38100" marT="38100" marB="3810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686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8.14019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1810.94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244.485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99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374</a:t>
                      </a:r>
                    </a:p>
                  </a:txBody>
                  <a:tcPr marL="38100" marR="38100" marT="38100" marB="3810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236374" y="4489112"/>
            <a:ext cx="31213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/>
              <a:t>Antoine Equation (for water):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23877" y="4921133"/>
            <a:ext cx="1115669" cy="27699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i="1" dirty="0"/>
              <a:t>For </a:t>
            </a:r>
            <a:r>
              <a:rPr lang="en-US" sz="1200" i="1" dirty="0" err="1"/>
              <a:t>p</a:t>
            </a:r>
            <a:r>
              <a:rPr lang="en-US" sz="1200" i="1" baseline="-25000" dirty="0" err="1"/>
              <a:t>sk,s</a:t>
            </a:r>
            <a:r>
              <a:rPr lang="en-US" sz="1200" i="1" dirty="0"/>
              <a:t> and p</a:t>
            </a:r>
            <a:r>
              <a:rPr lang="en-US" sz="1200" i="1" baseline="-25000" dirty="0"/>
              <a:t>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93687" y="1708867"/>
                <a:ext cx="561179" cy="357983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>
                          <a:latin typeface="Cambria Math"/>
                        </a:rPr>
                        <m:t>𝛽</m:t>
                      </m:r>
                      <m:r>
                        <a:rPr lang="en-US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>
                              <a:latin typeface="Cambria Math"/>
                            </a:rPr>
                            <m:t>𝜌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>
                                  <a:latin typeface="Cambria Math"/>
                                </a:rPr>
                                <m:t>𝑝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687" y="1708867"/>
                <a:ext cx="561179" cy="35798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293687" y="2457385"/>
                <a:ext cx="998735" cy="349904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>
                          <a:latin typeface="Cambria Math"/>
                        </a:rPr>
                        <m:t>𝜌</m:t>
                      </m:r>
                      <m:r>
                        <a:rPr lang="en-US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>
                                  <a:latin typeface="Cambria Math"/>
                                </a:rPr>
                                <m:t>𝑑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>
                                  <a:latin typeface="Cambria Math"/>
                                </a:rPr>
                                <m:t>𝑑</m:t>
                              </m:r>
                            </m:sub>
                          </m:sSub>
                          <m:r>
                            <a:rPr lang="en-US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>
                                  <a:latin typeface="Cambria Math"/>
                                </a:rPr>
                                <m:t>𝑣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>
                                  <a:latin typeface="Cambria Math"/>
                                </a:rPr>
                                <m:t>𝑣</m:t>
                              </m:r>
                            </m:sub>
                          </m:sSub>
                        </m:num>
                        <m:den>
                          <m:r>
                            <a:rPr lang="en-US">
                              <a:latin typeface="Cambria Math"/>
                            </a:rPr>
                            <m:t>𝑈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>
                                  <a:latin typeface="Cambria Math"/>
                                </a:rPr>
                                <m:t>𝑎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687" y="2457385"/>
                <a:ext cx="998735" cy="349904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293687" y="3208511"/>
                <a:ext cx="624851" cy="228076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𝑣</m:t>
                          </m:r>
                        </m:sub>
                      </m:sSub>
                      <m:r>
                        <a:rPr lang="en-US">
                          <a:latin typeface="Cambria Math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>
                          <a:latin typeface="Cambria Math"/>
                        </a:rPr>
                        <m:t>ϕ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𝑎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687" y="3208511"/>
                <a:ext cx="624851" cy="22807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293687" y="3726104"/>
                <a:ext cx="771814" cy="228139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𝑑</m:t>
                          </m:r>
                        </m:sub>
                      </m:sSub>
                      <m:r>
                        <a:rPr lang="en-US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𝑡</m:t>
                          </m:r>
                        </m:sub>
                      </m:sSub>
                      <m:r>
                        <a:rPr lang="en-US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𝑣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687" y="3726104"/>
                <a:ext cx="771814" cy="228139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/>
          <p:cNvSpPr/>
          <p:nvPr/>
        </p:nvSpPr>
        <p:spPr>
          <a:xfrm>
            <a:off x="2436944" y="2663114"/>
            <a:ext cx="1765227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i="1" dirty="0"/>
              <a:t>http://wahiduddin.net/calc/density_altitude.htm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639587" y="3331622"/>
            <a:ext cx="1765227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i="1" dirty="0"/>
              <a:t>http://wahiduddin.net/calc/density_altitude.htm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799099" y="3787659"/>
            <a:ext cx="1765227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i="1" dirty="0"/>
              <a:t>http://wahiduddin.net/calc/density_altitude.htm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917404" y="1378196"/>
            <a:ext cx="147348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i="1" dirty="0"/>
              <a:t>ASHRAE Handbook of Fundamentals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473625" y="1961532"/>
            <a:ext cx="1608133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i="1" dirty="0"/>
              <a:t>http://www.thermopedia.com/content/923/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5181600" y="1919598"/>
                <a:ext cx="2260607" cy="22660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800" i="1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800">
                            <a:solidFill>
                              <a:schemeClr val="dk1"/>
                            </a:solidFill>
                            <a:latin typeface="Cambria Math"/>
                          </a:rPr>
                          <m:t>c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800">
                            <a:solidFill>
                              <a:schemeClr val="dk1"/>
                            </a:solidFill>
                            <a:latin typeface="Cambria Math"/>
                          </a:rPr>
                          <m:t>p</m:t>
                        </m:r>
                        <m:r>
                          <a:rPr lang="en-US" sz="800">
                            <a:solidFill>
                              <a:schemeClr val="dk1"/>
                            </a:solidFill>
                            <a:latin typeface="Cambria Math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800">
                            <a:solidFill>
                              <a:schemeClr val="dk1"/>
                            </a:solidFill>
                            <a:latin typeface="Cambria Math"/>
                          </a:rPr>
                          <m:t>w</m:t>
                        </m:r>
                      </m:sub>
                    </m:sSub>
                  </m:oMath>
                </a14:m>
                <a:r>
                  <a:rPr lang="en-US" sz="800" dirty="0">
                    <a:solidFill>
                      <a:schemeClr val="dk1"/>
                    </a:solidFill>
                  </a:rPr>
                  <a:t> = -1E-07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800" i="1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800">
                            <a:solidFill>
                              <a:schemeClr val="dk1"/>
                            </a:solidFill>
                            <a:latin typeface="Cambria Math"/>
                          </a:rPr>
                          <m:t>T</m:t>
                        </m:r>
                      </m:e>
                      <m:sub>
                        <m:r>
                          <a:rPr lang="en-US" sz="800">
                            <a:solidFill>
                              <a:schemeClr val="dk1"/>
                            </a:solidFill>
                            <a:latin typeface="Cambria Math"/>
                          </a:rPr>
                          <m:t>∞</m:t>
                        </m:r>
                      </m:sub>
                      <m:sup>
                        <m:r>
                          <a:rPr lang="en-US" sz="800">
                            <a:solidFill>
                              <a:schemeClr val="dk1"/>
                            </a:solidFill>
                            <a:latin typeface="Cambria Math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sz="800" dirty="0">
                    <a:solidFill>
                      <a:schemeClr val="dk1"/>
                    </a:solidFill>
                  </a:rPr>
                  <a:t>+ 3E-05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800" i="1" dirty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800" dirty="0">
                            <a:solidFill>
                              <a:schemeClr val="dk1"/>
                            </a:solidFill>
                            <a:latin typeface="Cambria Math"/>
                          </a:rPr>
                          <m:t>T</m:t>
                        </m:r>
                      </m:e>
                      <m:sub>
                        <m:r>
                          <a:rPr lang="en-US" sz="800" dirty="0">
                            <a:solidFill>
                              <a:schemeClr val="dk1"/>
                            </a:solidFill>
                            <a:latin typeface="Cambria Math"/>
                          </a:rPr>
                          <m:t>∞</m:t>
                        </m:r>
                      </m:sub>
                      <m:sup>
                        <m:r>
                          <a:rPr lang="en-US" sz="800" dirty="0">
                            <a:solidFill>
                              <a:schemeClr val="dk1"/>
                            </a:solidFill>
                            <a:latin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800" dirty="0">
                    <a:solidFill>
                      <a:schemeClr val="dk1"/>
                    </a:solidFill>
                  </a:rPr>
                  <a:t> - 0.0018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800" i="1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800">
                            <a:solidFill>
                              <a:schemeClr val="dk1"/>
                            </a:solidFill>
                            <a:latin typeface="Cambria Math"/>
                          </a:rPr>
                          <m:t>T</m:t>
                        </m:r>
                      </m:e>
                      <m:sub>
                        <m:r>
                          <a:rPr lang="en-US" sz="800">
                            <a:solidFill>
                              <a:schemeClr val="dk1"/>
                            </a:solidFill>
                            <a:latin typeface="Cambria Math"/>
                          </a:rPr>
                          <m:t>∞</m:t>
                        </m:r>
                      </m:sub>
                    </m:sSub>
                  </m:oMath>
                </a14:m>
                <a:r>
                  <a:rPr lang="en-US" sz="800" dirty="0">
                    <a:solidFill>
                      <a:schemeClr val="dk1"/>
                    </a:solidFill>
                  </a:rPr>
                  <a:t> + 4.2093</a:t>
                </a:r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81600" y="1919598"/>
                <a:ext cx="2260607" cy="226600"/>
              </a:xfrm>
              <a:prstGeom prst="rect">
                <a:avLst/>
              </a:prstGeom>
              <a:blipFill rotWithShape="1">
                <a:blip r:embed="rId8"/>
                <a:stretch>
                  <a:fillRect b="-5405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/>
              <p:cNvSpPr/>
              <p:nvPr/>
            </p:nvSpPr>
            <p:spPr>
              <a:xfrm>
                <a:off x="5193828" y="2383480"/>
                <a:ext cx="2275427" cy="225959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14:m>
                  <m:oMath xmlns:m="http://schemas.openxmlformats.org/officeDocument/2006/math">
                    <m:r>
                      <a:rPr lang="en-US" sz="800">
                        <a:solidFill>
                          <a:schemeClr val="dk1"/>
                        </a:solidFill>
                        <a:latin typeface="Cambria Math"/>
                      </a:rPr>
                      <m:t>𝜇</m:t>
                    </m:r>
                  </m:oMath>
                </a14:m>
                <a:r>
                  <a:rPr lang="en-US" sz="800" dirty="0">
                    <a:solidFill>
                      <a:schemeClr val="dk1"/>
                    </a:solidFill>
                  </a:rPr>
                  <a:t> = -3E-06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800" i="1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800">
                            <a:solidFill>
                              <a:schemeClr val="dk1"/>
                            </a:solidFill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sz="800">
                            <a:solidFill>
                              <a:schemeClr val="dk1"/>
                            </a:solidFill>
                            <a:latin typeface="Cambria Math"/>
                          </a:rPr>
                          <m:t>∞</m:t>
                        </m:r>
                      </m:sub>
                      <m:sup>
                        <m:r>
                          <a:rPr lang="en-US" sz="800">
                            <a:solidFill>
                              <a:schemeClr val="dk1"/>
                            </a:solidFill>
                            <a:latin typeface="Cambria Math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sz="800" dirty="0">
                    <a:solidFill>
                      <a:schemeClr val="dk1"/>
                    </a:solidFill>
                  </a:rPr>
                  <a:t> + 0.0006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800" i="1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800">
                            <a:solidFill>
                              <a:schemeClr val="dk1"/>
                            </a:solidFill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sz="800">
                            <a:solidFill>
                              <a:schemeClr val="dk1"/>
                            </a:solidFill>
                            <a:latin typeface="Cambria Math"/>
                          </a:rPr>
                          <m:t>∞</m:t>
                        </m:r>
                      </m:sub>
                      <m:sup>
                        <m:r>
                          <a:rPr lang="en-US" sz="800">
                            <a:solidFill>
                              <a:schemeClr val="dk1"/>
                            </a:solidFill>
                            <a:latin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800" dirty="0">
                    <a:solidFill>
                      <a:schemeClr val="dk1"/>
                    </a:solidFill>
                  </a:rPr>
                  <a:t> - 0.0462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800" i="1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800">
                            <a:solidFill>
                              <a:schemeClr val="dk1"/>
                            </a:solidFill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sz="800">
                            <a:solidFill>
                              <a:schemeClr val="dk1"/>
                            </a:solidFill>
                            <a:latin typeface="Cambria Math"/>
                          </a:rPr>
                          <m:t>∞</m:t>
                        </m:r>
                      </m:sub>
                    </m:sSub>
                  </m:oMath>
                </a14:m>
                <a:r>
                  <a:rPr lang="en-US" sz="800" dirty="0">
                    <a:solidFill>
                      <a:schemeClr val="dk1"/>
                    </a:solidFill>
                  </a:rPr>
                  <a:t> + 1.7412</a:t>
                </a:r>
              </a:p>
            </p:txBody>
          </p:sp>
        </mc:Choice>
        <mc:Fallback xmlns=""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93828" y="2383480"/>
                <a:ext cx="2275427" cy="225959"/>
              </a:xfrm>
              <a:prstGeom prst="rect">
                <a:avLst/>
              </a:prstGeom>
              <a:blipFill rotWithShape="1">
                <a:blip r:embed="rId9"/>
                <a:stretch>
                  <a:fillRect b="-8108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5277979" y="2863120"/>
                <a:ext cx="2164228" cy="225959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800">
                        <a:solidFill>
                          <a:schemeClr val="dk1"/>
                        </a:solidFill>
                        <a:latin typeface="Cambria Math"/>
                      </a:rPr>
                      <m:t>α</m:t>
                    </m:r>
                  </m:oMath>
                </a14:m>
                <a:r>
                  <a:rPr lang="en-US" sz="800" dirty="0">
                    <a:solidFill>
                      <a:schemeClr val="dk1"/>
                    </a:solidFill>
                  </a:rPr>
                  <a:t>= 6E-07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800" i="1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800">
                            <a:solidFill>
                              <a:schemeClr val="dk1"/>
                            </a:solidFill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sz="800">
                            <a:solidFill>
                              <a:schemeClr val="dk1"/>
                            </a:solidFill>
                            <a:latin typeface="Cambria Math"/>
                          </a:rPr>
                          <m:t>∞</m:t>
                        </m:r>
                      </m:sub>
                      <m:sup>
                        <m:r>
                          <a:rPr lang="en-US" sz="800">
                            <a:solidFill>
                              <a:schemeClr val="dk1"/>
                            </a:solidFill>
                            <a:latin typeface="Cambria Math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sz="800" dirty="0">
                    <a:solidFill>
                      <a:schemeClr val="dk1"/>
                    </a:solidFill>
                  </a:rPr>
                  <a:t> - 0.0001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800" i="1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800">
                            <a:solidFill>
                              <a:schemeClr val="dk1"/>
                            </a:solidFill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sz="800">
                            <a:solidFill>
                              <a:schemeClr val="dk1"/>
                            </a:solidFill>
                            <a:latin typeface="Cambria Math"/>
                          </a:rPr>
                          <m:t>∞</m:t>
                        </m:r>
                      </m:sub>
                      <m:sup>
                        <m:r>
                          <a:rPr lang="en-US" sz="800">
                            <a:solidFill>
                              <a:schemeClr val="dk1"/>
                            </a:solidFill>
                            <a:latin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800" dirty="0">
                    <a:solidFill>
                      <a:schemeClr val="dk1"/>
                    </a:solidFill>
                  </a:rPr>
                  <a:t> + 0.016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800" i="1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800">
                            <a:solidFill>
                              <a:schemeClr val="dk1"/>
                            </a:solidFill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sz="800">
                            <a:solidFill>
                              <a:schemeClr val="dk1"/>
                            </a:solidFill>
                            <a:latin typeface="Cambria Math"/>
                          </a:rPr>
                          <m:t>∞</m:t>
                        </m:r>
                      </m:sub>
                    </m:sSub>
                  </m:oMath>
                </a14:m>
                <a:r>
                  <a:rPr lang="en-US" sz="800" dirty="0">
                    <a:solidFill>
                      <a:schemeClr val="dk1"/>
                    </a:solidFill>
                  </a:rPr>
                  <a:t> - 0.0632</a:t>
                </a:r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77979" y="2863120"/>
                <a:ext cx="2164228" cy="225959"/>
              </a:xfrm>
              <a:prstGeom prst="rect">
                <a:avLst/>
              </a:prstGeom>
              <a:blipFill rotWithShape="1">
                <a:blip r:embed="rId10"/>
                <a:stretch>
                  <a:fillRect b="-8108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/>
              <p:cNvSpPr/>
              <p:nvPr/>
            </p:nvSpPr>
            <p:spPr>
              <a:xfrm>
                <a:off x="5486400" y="4074562"/>
                <a:ext cx="2518056" cy="339428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800" i="1" smtClean="0">
                              <a:solidFill>
                                <a:schemeClr val="dk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800" b="0" i="0" smtClean="0">
                              <a:solidFill>
                                <a:schemeClr val="dk1"/>
                              </a:solidFill>
                              <a:latin typeface="Cambria Math"/>
                            </a:rPr>
                            <m:t>h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800" b="0" i="0" smtClean="0">
                              <a:solidFill>
                                <a:schemeClr val="dk1"/>
                              </a:solidFill>
                              <a:latin typeface="Cambria Math"/>
                            </a:rPr>
                            <m:t>fg</m:t>
                          </m:r>
                        </m:sub>
                      </m:sSub>
                      <m:r>
                        <a:rPr lang="en-US" sz="800">
                          <a:solidFill>
                            <a:schemeClr val="dk1"/>
                          </a:solidFill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sz="800" i="1">
                              <a:solidFill>
                                <a:schemeClr val="dk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800" i="1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sz="800" i="1">
                                  <a:latin typeface="Cambria Math"/>
                                </a:rPr>
                                <m:t>−0.10042</m:t>
                              </m:r>
                              <m:sSubSup>
                                <m:sSubSupPr>
                                  <m:ctrlPr>
                                    <a:rPr lang="en-US" sz="8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800" b="0" i="1" smtClean="0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800" b="0" i="1" smtClean="0">
                                      <a:latin typeface="Cambria Math"/>
                                    </a:rPr>
                                    <m:t>𝑎</m:t>
                                  </m:r>
                                </m:sub>
                                <m:sup>
                                  <m:r>
                                    <a:rPr lang="en-US" sz="800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sz="800" i="1">
                                  <a:latin typeface="Cambria Math"/>
                                </a:rPr>
                                <m:t>+22.173</m:t>
                              </m:r>
                              <m:sSub>
                                <m:sSubPr>
                                  <m:ctrlPr>
                                    <a:rPr lang="en-US" sz="8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800" b="0" i="1" smtClean="0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800" b="0" i="1" smtClean="0">
                                      <a:latin typeface="Cambria Math"/>
                                    </a:rPr>
                                    <m:t>𝑎</m:t>
                                  </m:r>
                                </m:sub>
                              </m:sSub>
                              <m:r>
                                <a:rPr lang="en-US" sz="800" i="1">
                                  <a:latin typeface="Cambria Math"/>
                                </a:rPr>
                                <m:t>+46375</m:t>
                              </m:r>
                              <m:r>
                                <a:rPr lang="en-US" sz="800">
                                  <a:solidFill>
                                    <a:schemeClr val="dk1"/>
                                  </a:solidFill>
                                  <a:latin typeface="Cambria Math"/>
                                </a:rPr>
                                <m:t>, </m:t>
                              </m:r>
                              <m:sSub>
                                <m:sSubPr>
                                  <m:ctrlPr>
                                    <a:rPr lang="en-US" sz="800" i="1" smtClean="0">
                                      <a:solidFill>
                                        <a:schemeClr val="dk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800" b="0" i="1" smtClean="0">
                                      <a:solidFill>
                                        <a:schemeClr val="dk1"/>
                                      </a:solidFill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800" b="0" i="1" smtClean="0">
                                      <a:solidFill>
                                        <a:schemeClr val="dk1"/>
                                      </a:solidFill>
                                      <a:latin typeface="Cambria Math"/>
                                    </a:rPr>
                                    <m:t>𝑎</m:t>
                                  </m:r>
                                </m:sub>
                              </m:sSub>
                              <m:r>
                                <a:rPr lang="en-US" sz="800">
                                  <a:solidFill>
                                    <a:schemeClr val="dk1"/>
                                  </a:solidFill>
                                  <a:latin typeface="Cambria Math"/>
                                </a:rPr>
                                <m:t>≤</m:t>
                              </m:r>
                              <m:r>
                                <a:rPr lang="en-US" sz="800" b="0" i="0" smtClean="0">
                                  <a:solidFill>
                                    <a:schemeClr val="dk1"/>
                                  </a:solidFill>
                                  <a:latin typeface="Cambria Math"/>
                                </a:rPr>
                                <m:t>560</m:t>
                              </m:r>
                              <m:r>
                                <m:rPr>
                                  <m:sty m:val="p"/>
                                </m:rPr>
                                <a:rPr lang="en-US" sz="800" b="0" i="0" smtClean="0">
                                  <a:solidFill>
                                    <a:schemeClr val="dk1"/>
                                  </a:solidFill>
                                  <a:latin typeface="Cambria Math"/>
                                </a:rPr>
                                <m:t>K</m:t>
                              </m:r>
                            </m:e>
                            <m:e>
                              <m:r>
                                <a:rPr lang="en-US" sz="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800" b="0" i="1" smtClean="0">
                                  <a:latin typeface="Cambria Math"/>
                                </a:rPr>
                                <m:t>1.5625</m:t>
                              </m:r>
                              <m:sSubSup>
                                <m:sSubSupPr>
                                  <m:ctrlPr>
                                    <a:rPr lang="en-US" sz="8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800" i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800" i="1">
                                      <a:latin typeface="Cambria Math"/>
                                    </a:rPr>
                                    <m:t>𝑎</m:t>
                                  </m:r>
                                </m:sub>
                                <m:sup>
                                  <m:r>
                                    <a:rPr lang="en-US" sz="800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sz="800" i="1"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sz="800" b="0" i="1" smtClean="0">
                                  <a:latin typeface="Cambria Math"/>
                                </a:rPr>
                                <m:t>1662.5</m:t>
                              </m:r>
                              <m:sSub>
                                <m:sSubPr>
                                  <m:ctrlPr>
                                    <a:rPr lang="en-US" sz="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800" i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800" i="1">
                                      <a:latin typeface="Cambria Math"/>
                                    </a:rPr>
                                    <m:t>𝑎</m:t>
                                  </m:r>
                                </m:sub>
                              </m:sSub>
                              <m:r>
                                <a:rPr lang="en-US" sz="800" b="0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800" b="0" i="0" smtClean="0">
                                  <a:latin typeface="Cambria Math"/>
                                </a:rPr>
                                <m:t>414000</m:t>
                              </m:r>
                              <m:r>
                                <a:rPr lang="en-US" sz="800">
                                  <a:latin typeface="Cambria Math"/>
                                </a:rPr>
                                <m:t>, </m:t>
                              </m:r>
                              <m:sSub>
                                <m:sSubPr>
                                  <m:ctrlPr>
                                    <a:rPr lang="en-US" sz="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800" i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800" i="1">
                                      <a:latin typeface="Cambria Math"/>
                                    </a:rPr>
                                    <m:t>𝑎</m:t>
                                  </m:r>
                                </m:sub>
                              </m:sSub>
                              <m:r>
                                <a:rPr lang="en-US" sz="800" b="0" i="0" smtClean="0">
                                  <a:latin typeface="Cambria Math"/>
                                </a:rPr>
                                <m:t>&gt;560</m:t>
                              </m:r>
                              <m:r>
                                <m:rPr>
                                  <m:sty m:val="p"/>
                                </m:rPr>
                                <a:rPr lang="en-US" sz="800" b="0" i="0" smtClean="0">
                                  <a:latin typeface="Cambria Math"/>
                                </a:rPr>
                                <m:t>K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sz="800" dirty="0">
                  <a:solidFill>
                    <a:schemeClr val="dk1"/>
                  </a:solidFill>
                  <a:latin typeface="Cambria Math"/>
                </a:endParaRPr>
              </a:p>
            </p:txBody>
          </p:sp>
        </mc:Choice>
        <mc:Fallback xmlns=""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86400" y="4074562"/>
                <a:ext cx="2518056" cy="339428"/>
              </a:xfrm>
              <a:prstGeom prst="rect">
                <a:avLst/>
              </a:prstGeom>
              <a:blipFill rotWithShape="1">
                <a:blip r:embed="rId11"/>
                <a:stretch>
                  <a:fillRect l="-4843" t="-178571" b="-260714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08946737"/>
              </p:ext>
            </p:extLst>
          </p:nvPr>
        </p:nvGraphicFramePr>
        <p:xfrm>
          <a:off x="658806" y="1257546"/>
          <a:ext cx="1206500" cy="24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6" name="Equation" r:id="rId12" imgW="1206360" imgH="241200" progId="Equation.DSMT4">
                  <p:embed/>
                </p:oleObj>
              </mc:Choice>
              <mc:Fallback>
                <p:oleObj name="Equation" r:id="rId12" imgW="120636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658806" y="1257546"/>
                        <a:ext cx="1206500" cy="241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529153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ioGears Team PPT Template_201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6568</TotalTime>
  <Words>1486</Words>
  <Application>Microsoft Office PowerPoint</Application>
  <PresentationFormat>On-screen Show (4:3)</PresentationFormat>
  <Paragraphs>206</Paragraphs>
  <Slides>18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Calibri</vt:lpstr>
      <vt:lpstr>Cambria Math</vt:lpstr>
      <vt:lpstr>Office Theme</vt:lpstr>
      <vt:lpstr>BioGears Team PPT Template_2014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Jeff Webb  ARA/SED</dc:creator>
  <cp:lastModifiedBy>Jeff Webb</cp:lastModifiedBy>
  <cp:revision>229</cp:revision>
  <cp:lastPrinted>2014-09-04T18:48:26Z</cp:lastPrinted>
  <dcterms:created xsi:type="dcterms:W3CDTF">2014-09-02T19:13:20Z</dcterms:created>
  <dcterms:modified xsi:type="dcterms:W3CDTF">2020-01-07T21:21:59Z</dcterms:modified>
</cp:coreProperties>
</file>