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15"/>
  </p:notesMasterIdLst>
  <p:sldIdLst>
    <p:sldId id="271" r:id="rId3"/>
    <p:sldId id="272" r:id="rId4"/>
    <p:sldId id="298" r:id="rId5"/>
    <p:sldId id="275" r:id="rId6"/>
    <p:sldId id="276" r:id="rId7"/>
    <p:sldId id="277" r:id="rId8"/>
    <p:sldId id="278" r:id="rId9"/>
    <p:sldId id="287" r:id="rId10"/>
    <p:sldId id="297" r:id="rId11"/>
    <p:sldId id="299" r:id="rId12"/>
    <p:sldId id="302" r:id="rId13"/>
    <p:sldId id="300" r:id="rId14"/>
  </p:sldIdLst>
  <p:sldSz cx="9144000" cy="6858000" type="screen4x3"/>
  <p:notesSz cx="6996113" cy="92821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EB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64" autoAdjust="0"/>
  </p:normalViewPr>
  <p:slideViewPr>
    <p:cSldViewPr>
      <p:cViewPr varScale="1">
        <p:scale>
          <a:sx n="105" d="100"/>
          <a:sy n="105" d="100"/>
        </p:scale>
        <p:origin x="99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240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26BB8-5932-4ACC-8CD5-328D9DA138C9}" type="datetimeFigureOut">
              <a:rPr lang="en-US" smtClean="0"/>
              <a:t>5/17/2018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38675" cy="3479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08488"/>
            <a:ext cx="5595937" cy="4176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240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E9A71-B8D6-467E-9737-A44765197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92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5/17/2018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16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5/17/2018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64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5/17/2018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046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10098" y="4547070"/>
            <a:ext cx="2337798" cy="58337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date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-8466" y="0"/>
            <a:ext cx="9178882" cy="2167467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2167468"/>
            <a:ext cx="9180577" cy="255236"/>
          </a:xfrm>
          <a:prstGeom prst="rect">
            <a:avLst/>
          </a:prstGeom>
          <a:solidFill>
            <a:srgbClr val="4BB04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itle Placeholder 11"/>
          <p:cNvSpPr>
            <a:spLocks noGrp="1"/>
          </p:cNvSpPr>
          <p:nvPr>
            <p:ph type="title" hasCustomPrompt="1"/>
          </p:nvPr>
        </p:nvSpPr>
        <p:spPr>
          <a:xfrm>
            <a:off x="1371600" y="3707448"/>
            <a:ext cx="6637867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2" name="Picture 1" descr="biogears_WTlogov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1111775"/>
            <a:ext cx="5747896" cy="128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579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798" y="1403772"/>
            <a:ext cx="8671971" cy="47892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081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5237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2981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090" y="1535113"/>
            <a:ext cx="433029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090" y="2174875"/>
            <a:ext cx="433029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32770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327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4993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836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403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8730"/>
            <a:ext cx="3008313" cy="93376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68730"/>
            <a:ext cx="5111750" cy="56248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0249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5458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5/17/2018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495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7875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5/17/2018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2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5/17/2018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8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5/17/2018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663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5/17/2018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7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5/17/2018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2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5/17/2018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782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5/17/2018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55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AFD63-10BD-4598-9E1E-9FFECB76D2D7}" type="datetimeFigureOut">
              <a:rPr lang="en-US" smtClean="0"/>
              <a:t>5/17/2018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43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-1" y="6487054"/>
            <a:ext cx="9160933" cy="381000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 rot="16200000">
            <a:off x="7945439" y="4993213"/>
            <a:ext cx="2273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Copyright 2014. All rights reserved. Applied </a:t>
            </a:r>
            <a:r>
              <a:rPr lang="en-US" sz="600" dirty="0" err="1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ReArch</a:t>
            </a: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 Associates, Inc.</a:t>
            </a: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0" y="6468004"/>
            <a:ext cx="9144000" cy="17462"/>
          </a:xfrm>
          <a:prstGeom prst="rect">
            <a:avLst/>
          </a:prstGeom>
          <a:solidFill>
            <a:srgbClr val="4BB04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-108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6" name="Text Placeholder 9"/>
          <p:cNvSpPr>
            <a:spLocks noGrp="1"/>
          </p:cNvSpPr>
          <p:nvPr>
            <p:ph type="body" idx="1"/>
          </p:nvPr>
        </p:nvSpPr>
        <p:spPr>
          <a:xfrm>
            <a:off x="183444" y="1397000"/>
            <a:ext cx="8760356" cy="48683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-8467" y="1"/>
            <a:ext cx="9171433" cy="510556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30" name="Picture 29" descr="ARA_Logo_white_2010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351" y="6503986"/>
            <a:ext cx="892588" cy="342159"/>
          </a:xfrm>
          <a:prstGeom prst="rect">
            <a:avLst/>
          </a:prstGeom>
        </p:spPr>
      </p:pic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83444" y="65484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6EDD5FD9-64F1-4545-B9DF-61B5A2906508}" type="slidenum">
              <a:rPr lang="en-US" sz="1000">
                <a:solidFill>
                  <a:prstClr val="white"/>
                </a:solidFill>
                <a:ea typeface="Calibri" pitchFamily="-111" charset="0"/>
                <a:cs typeface="Calibri" pitchFamily="-111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dirty="0">
              <a:solidFill>
                <a:prstClr val="white"/>
              </a:solidFill>
              <a:ea typeface="Calibri" pitchFamily="-111" charset="0"/>
              <a:cs typeface="Calibri" pitchFamily="-111" charset="0"/>
            </a:endParaRPr>
          </a:p>
        </p:txBody>
      </p:sp>
      <p:pic>
        <p:nvPicPr>
          <p:cNvPr id="11" name="Picture 10" descr="biogears_WTlogov02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38102"/>
            <a:ext cx="2057400" cy="4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69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rgbClr val="001F4B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1F4B"/>
          </a:solidFill>
          <a:latin typeface="Arial"/>
          <a:ea typeface="+mn-ea"/>
          <a:cs typeface="Arial"/>
        </a:defRPr>
      </a:lvl1pPr>
      <a:lvl2pPr marL="8001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001F4B"/>
          </a:solidFill>
          <a:latin typeface="Arial"/>
          <a:ea typeface="+mn-ea"/>
          <a:cs typeface="Arial"/>
        </a:defRPr>
      </a:lvl2pPr>
      <a:lvl3pPr marL="1200150" indent="-28575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rgbClr val="001F4B"/>
          </a:solidFill>
          <a:latin typeface="Arial"/>
          <a:ea typeface="+mn-ea"/>
          <a:cs typeface="Arial"/>
        </a:defRPr>
      </a:lvl3pPr>
      <a:lvl4pPr marL="16573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4pPr>
      <a:lvl5pPr marL="21145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6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microsoft.com/office/2007/relationships/hdphoto" Target="../media/hdphoto1.wdp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8.png"/><Relationship Id="rId7" Type="http://schemas.openxmlformats.org/officeDocument/2006/relationships/image" Target="../media/image10.png"/><Relationship Id="rId12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14.png"/><Relationship Id="rId5" Type="http://schemas.openxmlformats.org/officeDocument/2006/relationships/image" Target="../media/image19.png"/><Relationship Id="rId10" Type="http://schemas.openxmlformats.org/officeDocument/2006/relationships/image" Target="../media/image13.png"/><Relationship Id="rId4" Type="http://schemas.openxmlformats.org/officeDocument/2006/relationships/image" Target="../media/image9.png"/><Relationship Id="rId9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0.png"/><Relationship Id="rId4" Type="http://schemas.openxmlformats.org/officeDocument/2006/relationships/image" Target="../media/image20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48" t="10158" r="25230" b="38819"/>
          <a:stretch/>
        </p:blipFill>
        <p:spPr bwMode="auto">
          <a:xfrm>
            <a:off x="1447800" y="1828800"/>
            <a:ext cx="6883752" cy="3986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/>
              <a:t>ValidationComprehensive1</a:t>
            </a:r>
          </a:p>
        </p:txBody>
      </p:sp>
    </p:spTree>
    <p:extLst>
      <p:ext uri="{BB962C8B-B14F-4D97-AF65-F5344CB8AC3E}">
        <p14:creationId xmlns:p14="http://schemas.microsoft.com/office/powerpoint/2010/main" val="13281858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FAB2579-B426-4052-B0D7-695F10C2DF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5" y="685800"/>
            <a:ext cx="8858250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8906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297D448-2FBE-4BE3-B5B2-AAF4BE7D5D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12960"/>
            <a:ext cx="7165696" cy="331604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15E658A-1C1C-42FF-9551-C2B1349B96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569" y="3543346"/>
            <a:ext cx="7318158" cy="320169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E71C077-2695-40FF-A9AA-17B9C5F09E51}"/>
              </a:ext>
            </a:extLst>
          </p:cNvPr>
          <p:cNvSpPr txBox="1"/>
          <p:nvPr/>
        </p:nvSpPr>
        <p:spPr>
          <a:xfrm>
            <a:off x="7150608" y="131248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618851-5104-45DC-9E16-71E539ADE347}"/>
              </a:ext>
            </a:extLst>
          </p:cNvPr>
          <p:cNvSpPr txBox="1"/>
          <p:nvPr/>
        </p:nvSpPr>
        <p:spPr>
          <a:xfrm>
            <a:off x="7150608" y="388856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0E54B99-A4F1-4FBE-A769-4561087AC21E}"/>
              </a:ext>
            </a:extLst>
          </p:cNvPr>
          <p:cNvSpPr txBox="1"/>
          <p:nvPr/>
        </p:nvSpPr>
        <p:spPr>
          <a:xfrm>
            <a:off x="7150608" y="654707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EA1354-3DE8-4AB7-BE56-75A9F8B08CE1}"/>
              </a:ext>
            </a:extLst>
          </p:cNvPr>
          <p:cNvSpPr txBox="1"/>
          <p:nvPr/>
        </p:nvSpPr>
        <p:spPr>
          <a:xfrm>
            <a:off x="7150608" y="923926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0980D60-3AA8-4D92-87D3-E4DB91E2FDC1}"/>
              </a:ext>
            </a:extLst>
          </p:cNvPr>
          <p:cNvSpPr txBox="1"/>
          <p:nvPr/>
        </p:nvSpPr>
        <p:spPr>
          <a:xfrm>
            <a:off x="7150608" y="1183619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30DD83-C537-4834-B8A4-6E518990EA28}"/>
              </a:ext>
            </a:extLst>
          </p:cNvPr>
          <p:cNvSpPr txBox="1"/>
          <p:nvPr/>
        </p:nvSpPr>
        <p:spPr>
          <a:xfrm>
            <a:off x="7150608" y="1448896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6217D8A-4B47-4963-A4B0-218ADB9DA63B}"/>
              </a:ext>
            </a:extLst>
          </p:cNvPr>
          <p:cNvSpPr txBox="1"/>
          <p:nvPr/>
        </p:nvSpPr>
        <p:spPr>
          <a:xfrm>
            <a:off x="7150608" y="1712749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725F817-E633-4288-8D20-A394CE08B556}"/>
              </a:ext>
            </a:extLst>
          </p:cNvPr>
          <p:cNvSpPr txBox="1"/>
          <p:nvPr/>
        </p:nvSpPr>
        <p:spPr>
          <a:xfrm>
            <a:off x="7150608" y="1982020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0C60737-1294-415F-99DF-B868D02AA364}"/>
              </a:ext>
            </a:extLst>
          </p:cNvPr>
          <p:cNvSpPr txBox="1"/>
          <p:nvPr/>
        </p:nvSpPr>
        <p:spPr>
          <a:xfrm>
            <a:off x="7150608" y="2245597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59FE71-2451-4835-81E7-05E23323E2AF}"/>
              </a:ext>
            </a:extLst>
          </p:cNvPr>
          <p:cNvSpPr txBox="1"/>
          <p:nvPr/>
        </p:nvSpPr>
        <p:spPr>
          <a:xfrm>
            <a:off x="7202997" y="2509234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1F05409-974E-4933-9C68-E626B0DA8D61}"/>
              </a:ext>
            </a:extLst>
          </p:cNvPr>
          <p:cNvSpPr txBox="1"/>
          <p:nvPr/>
        </p:nvSpPr>
        <p:spPr>
          <a:xfrm>
            <a:off x="7202997" y="2772207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5492F7A-E12E-4DDF-829F-D9AAFEBDB5CA}"/>
              </a:ext>
            </a:extLst>
          </p:cNvPr>
          <p:cNvSpPr txBox="1"/>
          <p:nvPr/>
        </p:nvSpPr>
        <p:spPr>
          <a:xfrm>
            <a:off x="7202997" y="3043394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BDC41CC-09EC-4D04-AD73-FA6F91A8ED7D}"/>
              </a:ext>
            </a:extLst>
          </p:cNvPr>
          <p:cNvSpPr txBox="1"/>
          <p:nvPr/>
        </p:nvSpPr>
        <p:spPr>
          <a:xfrm>
            <a:off x="7278624" y="4238378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5EB7EF1-D13D-41C3-95E0-C223D477D324}"/>
              </a:ext>
            </a:extLst>
          </p:cNvPr>
          <p:cNvSpPr txBox="1"/>
          <p:nvPr/>
        </p:nvSpPr>
        <p:spPr>
          <a:xfrm>
            <a:off x="7278624" y="4495986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1B3CAF-2AB8-4A73-BB03-339744B75F74}"/>
              </a:ext>
            </a:extLst>
          </p:cNvPr>
          <p:cNvSpPr txBox="1"/>
          <p:nvPr/>
        </p:nvSpPr>
        <p:spPr>
          <a:xfrm>
            <a:off x="7278624" y="4761837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B13948F-BACC-4B6D-A963-F469B6FE91A3}"/>
              </a:ext>
            </a:extLst>
          </p:cNvPr>
          <p:cNvSpPr txBox="1"/>
          <p:nvPr/>
        </p:nvSpPr>
        <p:spPr>
          <a:xfrm>
            <a:off x="7278624" y="5031056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1D994C2-347F-475B-A1B6-AED96124D83C}"/>
              </a:ext>
            </a:extLst>
          </p:cNvPr>
          <p:cNvSpPr txBox="1"/>
          <p:nvPr/>
        </p:nvSpPr>
        <p:spPr>
          <a:xfrm>
            <a:off x="7278624" y="5290749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5D4599D-9949-4780-B916-D576EAC11B02}"/>
              </a:ext>
            </a:extLst>
          </p:cNvPr>
          <p:cNvSpPr txBox="1"/>
          <p:nvPr/>
        </p:nvSpPr>
        <p:spPr>
          <a:xfrm>
            <a:off x="7278624" y="5556026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</p:spTree>
    <p:extLst>
      <p:ext uri="{BB962C8B-B14F-4D97-AF65-F5344CB8AC3E}">
        <p14:creationId xmlns:p14="http://schemas.microsoft.com/office/powerpoint/2010/main" val="321635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1FDB6B2-FAC2-4D19-983B-7C66047582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027" y="228600"/>
            <a:ext cx="7165696" cy="331604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270190F-0D39-452C-A497-0211FF6F21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382" y="3656306"/>
            <a:ext cx="7260985" cy="320169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0134AFF-AAF9-4556-9214-50E8CDD21B04}"/>
              </a:ext>
            </a:extLst>
          </p:cNvPr>
          <p:cNvSpPr txBox="1"/>
          <p:nvPr/>
        </p:nvSpPr>
        <p:spPr>
          <a:xfrm>
            <a:off x="6982968" y="246888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0D8AB15-87AF-41A9-9FF2-5833BF99B2BC}"/>
              </a:ext>
            </a:extLst>
          </p:cNvPr>
          <p:cNvSpPr txBox="1"/>
          <p:nvPr/>
        </p:nvSpPr>
        <p:spPr>
          <a:xfrm>
            <a:off x="6982968" y="504496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AAA9CE-17C5-4622-8701-74A8E111C9FC}"/>
              </a:ext>
            </a:extLst>
          </p:cNvPr>
          <p:cNvSpPr txBox="1"/>
          <p:nvPr/>
        </p:nvSpPr>
        <p:spPr>
          <a:xfrm>
            <a:off x="6982968" y="770347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7E0DE1-F42C-4ED3-A783-69A4234996F7}"/>
              </a:ext>
            </a:extLst>
          </p:cNvPr>
          <p:cNvSpPr txBox="1"/>
          <p:nvPr/>
        </p:nvSpPr>
        <p:spPr>
          <a:xfrm>
            <a:off x="6982968" y="1039566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D86CF6A-4C0F-4026-9E84-85057E51871D}"/>
              </a:ext>
            </a:extLst>
          </p:cNvPr>
          <p:cNvSpPr txBox="1"/>
          <p:nvPr/>
        </p:nvSpPr>
        <p:spPr>
          <a:xfrm>
            <a:off x="6982968" y="1299259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7B6A8A8-A803-4E95-B51A-1DC3AA0AA065}"/>
              </a:ext>
            </a:extLst>
          </p:cNvPr>
          <p:cNvSpPr txBox="1"/>
          <p:nvPr/>
        </p:nvSpPr>
        <p:spPr>
          <a:xfrm>
            <a:off x="6982968" y="1564536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D8E4736-76A9-4E7D-BAE6-A4B8872CFFDF}"/>
              </a:ext>
            </a:extLst>
          </p:cNvPr>
          <p:cNvSpPr txBox="1"/>
          <p:nvPr/>
        </p:nvSpPr>
        <p:spPr>
          <a:xfrm>
            <a:off x="6982968" y="1828389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4029F8E-2603-416D-A46A-10B252774841}"/>
              </a:ext>
            </a:extLst>
          </p:cNvPr>
          <p:cNvSpPr txBox="1"/>
          <p:nvPr/>
        </p:nvSpPr>
        <p:spPr>
          <a:xfrm>
            <a:off x="6982968" y="2097660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919CE78-A032-46C9-8924-D3682AE0325E}"/>
              </a:ext>
            </a:extLst>
          </p:cNvPr>
          <p:cNvSpPr txBox="1"/>
          <p:nvPr/>
        </p:nvSpPr>
        <p:spPr>
          <a:xfrm>
            <a:off x="6982968" y="2361237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7FADA4A-21F6-4F99-AAAD-243002B3AFE2}"/>
              </a:ext>
            </a:extLst>
          </p:cNvPr>
          <p:cNvSpPr txBox="1"/>
          <p:nvPr/>
        </p:nvSpPr>
        <p:spPr>
          <a:xfrm>
            <a:off x="7035357" y="2624874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905333-63CA-4996-B1CB-FBC13F27E191}"/>
              </a:ext>
            </a:extLst>
          </p:cNvPr>
          <p:cNvSpPr txBox="1"/>
          <p:nvPr/>
        </p:nvSpPr>
        <p:spPr>
          <a:xfrm>
            <a:off x="7035357" y="2887847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D8AACF3-0CE1-4E71-9C76-B2429DC978B6}"/>
              </a:ext>
            </a:extLst>
          </p:cNvPr>
          <p:cNvSpPr txBox="1"/>
          <p:nvPr/>
        </p:nvSpPr>
        <p:spPr>
          <a:xfrm>
            <a:off x="7035357" y="3159034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733E2B1-3877-4097-A3A4-122838FE0FC4}"/>
              </a:ext>
            </a:extLst>
          </p:cNvPr>
          <p:cNvSpPr txBox="1"/>
          <p:nvPr/>
        </p:nvSpPr>
        <p:spPr>
          <a:xfrm>
            <a:off x="7098792" y="4493934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36B0E2E-363F-41F8-B1AE-FEAAAD7EE97D}"/>
              </a:ext>
            </a:extLst>
          </p:cNvPr>
          <p:cNvSpPr txBox="1"/>
          <p:nvPr/>
        </p:nvSpPr>
        <p:spPr>
          <a:xfrm>
            <a:off x="7098792" y="4742398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7E2BCFD-1C23-417F-B8C9-CBF9A4484668}"/>
              </a:ext>
            </a:extLst>
          </p:cNvPr>
          <p:cNvSpPr txBox="1"/>
          <p:nvPr/>
        </p:nvSpPr>
        <p:spPr>
          <a:xfrm>
            <a:off x="7098792" y="5008249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5A9EDB4-F2A6-46D8-8A51-E2FEFC153626}"/>
              </a:ext>
            </a:extLst>
          </p:cNvPr>
          <p:cNvSpPr txBox="1"/>
          <p:nvPr/>
        </p:nvSpPr>
        <p:spPr>
          <a:xfrm>
            <a:off x="7098792" y="5277468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FA75605-1991-404D-836A-7BB9947B43F0}"/>
              </a:ext>
            </a:extLst>
          </p:cNvPr>
          <p:cNvSpPr txBox="1"/>
          <p:nvPr/>
        </p:nvSpPr>
        <p:spPr>
          <a:xfrm>
            <a:off x="7098792" y="5537161"/>
            <a:ext cx="45720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Pulse</a:t>
            </a:r>
          </a:p>
        </p:txBody>
      </p:sp>
    </p:spTree>
    <p:extLst>
      <p:ext uri="{BB962C8B-B14F-4D97-AF65-F5344CB8AC3E}">
        <p14:creationId xmlns:p14="http://schemas.microsoft.com/office/powerpoint/2010/main" val="1477589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49" t="15204" r="24982" b="11764"/>
          <a:stretch/>
        </p:blipFill>
        <p:spPr bwMode="auto">
          <a:xfrm>
            <a:off x="1905000" y="1402252"/>
            <a:ext cx="6096000" cy="4954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prstClr val="black"/>
                </a:solidFill>
              </a:rPr>
              <a:t>ValidationComprehensive2</a:t>
            </a:r>
          </a:p>
        </p:txBody>
      </p:sp>
    </p:spTree>
    <p:extLst>
      <p:ext uri="{BB962C8B-B14F-4D97-AF65-F5344CB8AC3E}">
        <p14:creationId xmlns:p14="http://schemas.microsoft.com/office/powerpoint/2010/main" val="415298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38838"/>
          <a:stretch/>
        </p:blipFill>
        <p:spPr bwMode="auto">
          <a:xfrm>
            <a:off x="3463334" y="1756568"/>
            <a:ext cx="3182937" cy="3344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2497728" y="4237771"/>
            <a:ext cx="1411833" cy="863662"/>
          </a:xfrm>
          <a:prstGeom prst="rect">
            <a:avLst/>
          </a:prstGeom>
          <a:gradFill rotWithShape="1">
            <a:gsLst>
              <a:gs pos="0">
                <a:srgbClr val="A88800">
                  <a:tint val="100000"/>
                  <a:shade val="100000"/>
                  <a:satMod val="130000"/>
                </a:srgbClr>
              </a:gs>
              <a:gs pos="100000">
                <a:srgbClr val="A88800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A88800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sz="1600" kern="0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97728" y="1756568"/>
            <a:ext cx="1411833" cy="863662"/>
          </a:xfrm>
          <a:prstGeom prst="rect">
            <a:avLst/>
          </a:prstGeom>
          <a:gradFill rotWithShape="1">
            <a:gsLst>
              <a:gs pos="0">
                <a:srgbClr val="A88800">
                  <a:tint val="100000"/>
                  <a:shade val="100000"/>
                  <a:satMod val="130000"/>
                </a:srgbClr>
              </a:gs>
              <a:gs pos="100000">
                <a:srgbClr val="A88800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A88800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sz="1600" kern="0">
              <a:solidFill>
                <a:srgbClr val="FFFFF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80692" y="2064345"/>
            <a:ext cx="1243581" cy="457200"/>
          </a:xfrm>
          <a:prstGeom prst="rect">
            <a:avLst/>
          </a:prstGeom>
          <a:gradFill rotWithShape="1">
            <a:gsLst>
              <a:gs pos="0">
                <a:srgbClr val="387BB4">
                  <a:tint val="50000"/>
                  <a:satMod val="300000"/>
                </a:srgbClr>
              </a:gs>
              <a:gs pos="35000">
                <a:srgbClr val="387BB4">
                  <a:tint val="37000"/>
                  <a:satMod val="300000"/>
                </a:srgbClr>
              </a:gs>
              <a:gs pos="100000">
                <a:srgbClr val="387BB4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387BB4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kern="0" dirty="0">
                <a:solidFill>
                  <a:srgbClr val="000000"/>
                </a:solidFill>
              </a:rPr>
              <a:t>Setup/Modify Next Values</a:t>
            </a:r>
          </a:p>
        </p:txBody>
      </p:sp>
      <p:sp>
        <p:nvSpPr>
          <p:cNvPr id="6" name="Rectangle 5"/>
          <p:cNvSpPr/>
          <p:nvPr/>
        </p:nvSpPr>
        <p:spPr>
          <a:xfrm>
            <a:off x="5308355" y="1827902"/>
            <a:ext cx="1243581" cy="457200"/>
          </a:xfrm>
          <a:prstGeom prst="rect">
            <a:avLst/>
          </a:prstGeom>
          <a:gradFill rotWithShape="1">
            <a:gsLst>
              <a:gs pos="0">
                <a:srgbClr val="387BB4">
                  <a:tint val="50000"/>
                  <a:satMod val="300000"/>
                </a:srgbClr>
              </a:gs>
              <a:gs pos="35000">
                <a:srgbClr val="387BB4">
                  <a:tint val="37000"/>
                  <a:satMod val="300000"/>
                </a:srgbClr>
              </a:gs>
              <a:gs pos="100000">
                <a:srgbClr val="387BB4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387BB4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200" kern="0" dirty="0">
                <a:solidFill>
                  <a:srgbClr val="000000"/>
                </a:solidFill>
              </a:rPr>
              <a:t>Modified Nodal Analysis</a:t>
            </a:r>
          </a:p>
        </p:txBody>
      </p:sp>
      <p:sp>
        <p:nvSpPr>
          <p:cNvPr id="7" name="Rectangle 6"/>
          <p:cNvSpPr/>
          <p:nvPr/>
        </p:nvSpPr>
        <p:spPr>
          <a:xfrm>
            <a:off x="5308355" y="2616267"/>
            <a:ext cx="1243581" cy="457200"/>
          </a:xfrm>
          <a:prstGeom prst="rect">
            <a:avLst/>
          </a:prstGeom>
          <a:gradFill rotWithShape="1">
            <a:gsLst>
              <a:gs pos="0">
                <a:srgbClr val="387BB4">
                  <a:tint val="50000"/>
                  <a:satMod val="300000"/>
                </a:srgbClr>
              </a:gs>
              <a:gs pos="35000">
                <a:srgbClr val="387BB4">
                  <a:tint val="37000"/>
                  <a:satMod val="300000"/>
                </a:srgbClr>
              </a:gs>
              <a:gs pos="100000">
                <a:srgbClr val="387BB4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387BB4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200" kern="0" dirty="0">
                <a:solidFill>
                  <a:srgbClr val="000000"/>
                </a:solidFill>
              </a:rPr>
              <a:t>Calculate Fluxes</a:t>
            </a:r>
          </a:p>
        </p:txBody>
      </p:sp>
      <p:sp>
        <p:nvSpPr>
          <p:cNvPr id="8" name="Flowchart: Decision 7"/>
          <p:cNvSpPr/>
          <p:nvPr/>
        </p:nvSpPr>
        <p:spPr>
          <a:xfrm>
            <a:off x="5264462" y="3404632"/>
            <a:ext cx="1331367" cy="572412"/>
          </a:xfrm>
          <a:prstGeom prst="flowChartDecision">
            <a:avLst/>
          </a:prstGeom>
          <a:gradFill rotWithShape="1">
            <a:gsLst>
              <a:gs pos="0">
                <a:srgbClr val="387BB4">
                  <a:tint val="50000"/>
                  <a:satMod val="300000"/>
                </a:srgbClr>
              </a:gs>
              <a:gs pos="35000">
                <a:srgbClr val="387BB4">
                  <a:tint val="37000"/>
                  <a:satMod val="300000"/>
                </a:srgbClr>
              </a:gs>
              <a:gs pos="100000">
                <a:srgbClr val="387BB4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387BB4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200" kern="0" dirty="0">
                <a:solidFill>
                  <a:srgbClr val="000000"/>
                </a:solidFill>
              </a:rPr>
              <a:t>Valves Pass?</a:t>
            </a:r>
          </a:p>
        </p:txBody>
      </p:sp>
      <p:sp>
        <p:nvSpPr>
          <p:cNvPr id="9" name="Rectangle 8"/>
          <p:cNvSpPr/>
          <p:nvPr/>
        </p:nvSpPr>
        <p:spPr>
          <a:xfrm>
            <a:off x="2580690" y="4324177"/>
            <a:ext cx="1243581" cy="457200"/>
          </a:xfrm>
          <a:prstGeom prst="rect">
            <a:avLst/>
          </a:prstGeom>
          <a:gradFill rotWithShape="1">
            <a:gsLst>
              <a:gs pos="0">
                <a:srgbClr val="387BB4">
                  <a:tint val="50000"/>
                  <a:satMod val="300000"/>
                </a:srgbClr>
              </a:gs>
              <a:gs pos="35000">
                <a:srgbClr val="387BB4">
                  <a:tint val="37000"/>
                  <a:satMod val="300000"/>
                </a:srgbClr>
              </a:gs>
              <a:gs pos="100000">
                <a:srgbClr val="387BB4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387BB4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200" kern="0" dirty="0">
                <a:solidFill>
                  <a:srgbClr val="000000"/>
                </a:solidFill>
              </a:rPr>
              <a:t>Advance Time</a:t>
            </a:r>
          </a:p>
        </p:txBody>
      </p:sp>
      <p:cxnSp>
        <p:nvCxnSpPr>
          <p:cNvPr id="10" name="Straight Arrow Connector 9"/>
          <p:cNvCxnSpPr>
            <a:stCxn id="6" idx="2"/>
            <a:endCxn id="7" idx="0"/>
          </p:cNvCxnSpPr>
          <p:nvPr/>
        </p:nvCxnSpPr>
        <p:spPr>
          <a:xfrm>
            <a:off x="5930146" y="2285102"/>
            <a:ext cx="0" cy="331165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1" name="Straight Arrow Connector 10"/>
          <p:cNvCxnSpPr>
            <a:stCxn id="7" idx="2"/>
            <a:endCxn id="8" idx="0"/>
          </p:cNvCxnSpPr>
          <p:nvPr/>
        </p:nvCxnSpPr>
        <p:spPr>
          <a:xfrm>
            <a:off x="5930146" y="3073467"/>
            <a:ext cx="0" cy="331165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2" name="Straight Arrow Connector 11"/>
          <p:cNvCxnSpPr>
            <a:stCxn id="8" idx="2"/>
            <a:endCxn id="18" idx="0"/>
          </p:cNvCxnSpPr>
          <p:nvPr/>
        </p:nvCxnSpPr>
        <p:spPr>
          <a:xfrm>
            <a:off x="5930146" y="3977044"/>
            <a:ext cx="0" cy="331165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3" name="Straight Arrow Connector 12"/>
          <p:cNvCxnSpPr>
            <a:stCxn id="9" idx="0"/>
            <a:endCxn id="5" idx="2"/>
          </p:cNvCxnSpPr>
          <p:nvPr/>
        </p:nvCxnSpPr>
        <p:spPr>
          <a:xfrm flipV="1">
            <a:off x="3202481" y="2521545"/>
            <a:ext cx="2" cy="1802632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4" name="Rectangle 13"/>
          <p:cNvSpPr/>
          <p:nvPr/>
        </p:nvSpPr>
        <p:spPr>
          <a:xfrm>
            <a:off x="3552238" y="3462238"/>
            <a:ext cx="1243581" cy="457200"/>
          </a:xfrm>
          <a:prstGeom prst="rect">
            <a:avLst/>
          </a:prstGeom>
          <a:gradFill rotWithShape="1">
            <a:gsLst>
              <a:gs pos="0">
                <a:srgbClr val="387BB4">
                  <a:tint val="50000"/>
                  <a:satMod val="300000"/>
                </a:srgbClr>
              </a:gs>
              <a:gs pos="35000">
                <a:srgbClr val="387BB4">
                  <a:tint val="37000"/>
                  <a:satMod val="300000"/>
                </a:srgbClr>
              </a:gs>
              <a:gs pos="100000">
                <a:srgbClr val="387BB4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387BB4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200" kern="0" dirty="0">
                <a:solidFill>
                  <a:srgbClr val="000000"/>
                </a:solidFill>
              </a:rPr>
              <a:t>Modify Valve States</a:t>
            </a:r>
          </a:p>
        </p:txBody>
      </p:sp>
      <p:cxnSp>
        <p:nvCxnSpPr>
          <p:cNvPr id="15" name="Straight Arrow Connector 14"/>
          <p:cNvCxnSpPr>
            <a:stCxn id="8" idx="1"/>
            <a:endCxn id="14" idx="3"/>
          </p:cNvCxnSpPr>
          <p:nvPr/>
        </p:nvCxnSpPr>
        <p:spPr>
          <a:xfrm flipH="1">
            <a:off x="4795819" y="3690838"/>
            <a:ext cx="468643" cy="0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6" name="TextBox 68"/>
          <p:cNvSpPr txBox="1"/>
          <p:nvPr/>
        </p:nvSpPr>
        <p:spPr>
          <a:xfrm>
            <a:off x="5557068" y="3984360"/>
            <a:ext cx="431598" cy="21945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kern="0" dirty="0">
                <a:solidFill>
                  <a:srgbClr val="000000"/>
                </a:solidFill>
              </a:rPr>
              <a:t>Yes</a:t>
            </a:r>
          </a:p>
        </p:txBody>
      </p:sp>
      <p:sp>
        <p:nvSpPr>
          <p:cNvPr id="17" name="TextBox 69"/>
          <p:cNvSpPr txBox="1"/>
          <p:nvPr/>
        </p:nvSpPr>
        <p:spPr>
          <a:xfrm>
            <a:off x="4832864" y="3471383"/>
            <a:ext cx="431598" cy="21945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kern="0" dirty="0">
                <a:solidFill>
                  <a:srgbClr val="000000"/>
                </a:solidFill>
              </a:rPr>
              <a:t>No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308355" y="4308209"/>
            <a:ext cx="1243581" cy="457200"/>
          </a:xfrm>
          <a:prstGeom prst="rect">
            <a:avLst/>
          </a:prstGeom>
          <a:gradFill rotWithShape="1">
            <a:gsLst>
              <a:gs pos="0">
                <a:srgbClr val="387BB4">
                  <a:tint val="50000"/>
                  <a:satMod val="300000"/>
                </a:srgbClr>
              </a:gs>
              <a:gs pos="35000">
                <a:srgbClr val="387BB4">
                  <a:tint val="37000"/>
                  <a:satMod val="300000"/>
                </a:srgbClr>
              </a:gs>
              <a:gs pos="100000">
                <a:srgbClr val="387BB4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387BB4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200" kern="0" dirty="0">
                <a:solidFill>
                  <a:srgbClr val="000000"/>
                </a:solidFill>
              </a:rPr>
              <a:t>Calculate Quantities</a:t>
            </a:r>
          </a:p>
        </p:txBody>
      </p:sp>
      <p:sp>
        <p:nvSpPr>
          <p:cNvPr id="19" name="TextBox 72"/>
          <p:cNvSpPr txBox="1"/>
          <p:nvPr/>
        </p:nvSpPr>
        <p:spPr>
          <a:xfrm>
            <a:off x="4382489" y="3133535"/>
            <a:ext cx="7809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b="1" kern="0" dirty="0">
                <a:solidFill>
                  <a:sysClr val="windowText" lastClr="000000"/>
                </a:solidFill>
              </a:rPr>
              <a:t>Process</a:t>
            </a:r>
          </a:p>
        </p:txBody>
      </p:sp>
      <p:sp>
        <p:nvSpPr>
          <p:cNvPr id="20" name="TextBox 73"/>
          <p:cNvSpPr txBox="1"/>
          <p:nvPr/>
        </p:nvSpPr>
        <p:spPr>
          <a:xfrm>
            <a:off x="2622032" y="1756568"/>
            <a:ext cx="10198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b="1" kern="0" dirty="0">
                <a:solidFill>
                  <a:sysClr val="windowText" lastClr="000000"/>
                </a:solidFill>
              </a:rPr>
              <a:t>Preprocess</a:t>
            </a:r>
          </a:p>
        </p:txBody>
      </p:sp>
      <p:sp>
        <p:nvSpPr>
          <p:cNvPr id="21" name="TextBox 74"/>
          <p:cNvSpPr txBox="1"/>
          <p:nvPr/>
        </p:nvSpPr>
        <p:spPr>
          <a:xfrm>
            <a:off x="2573144" y="4781377"/>
            <a:ext cx="11063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b="1" kern="0" dirty="0">
                <a:solidFill>
                  <a:sysClr val="windowText" lastClr="000000"/>
                </a:solidFill>
              </a:rPr>
              <a:t>Postprocess</a:t>
            </a:r>
          </a:p>
        </p:txBody>
      </p:sp>
      <p:cxnSp>
        <p:nvCxnSpPr>
          <p:cNvPr id="22" name="Straight Arrow Connector 21"/>
          <p:cNvCxnSpPr>
            <a:stCxn id="14" idx="0"/>
          </p:cNvCxnSpPr>
          <p:nvPr/>
        </p:nvCxnSpPr>
        <p:spPr>
          <a:xfrm flipV="1">
            <a:off x="4174029" y="2292945"/>
            <a:ext cx="0" cy="1169293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tailEnd type="non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3" name="Elbow Connector 22"/>
          <p:cNvCxnSpPr>
            <a:stCxn id="5" idx="3"/>
            <a:endCxn id="6" idx="1"/>
          </p:cNvCxnSpPr>
          <p:nvPr/>
        </p:nvCxnSpPr>
        <p:spPr>
          <a:xfrm flipV="1">
            <a:off x="3824273" y="2056502"/>
            <a:ext cx="1484082" cy="236443"/>
          </a:xfrm>
          <a:prstGeom prst="bentConnector3">
            <a:avLst>
              <a:gd name="adj1" fmla="val 23876"/>
            </a:avLst>
          </a:prstGeom>
          <a:noFill/>
          <a:ln w="25400" cap="flat" cmpd="sng" algn="ctr">
            <a:solidFill>
              <a:srgbClr val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0" name="Straight Arrow Connector 29"/>
          <p:cNvCxnSpPr/>
          <p:nvPr/>
        </p:nvCxnSpPr>
        <p:spPr>
          <a:xfrm flipH="1" flipV="1">
            <a:off x="3824271" y="4536809"/>
            <a:ext cx="1484084" cy="5107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1495139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92122356"/>
                  </p:ext>
                </p:extLst>
              </p:nvPr>
            </p:nvGraphicFramePr>
            <p:xfrm>
              <a:off x="95531" y="543334"/>
              <a:ext cx="8297842" cy="592455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33748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10546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03722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119117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323833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37471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502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Element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Circuit</a:t>
                          </a:r>
                          <a:r>
                            <a:rPr lang="en-US" b="1" baseline="0" dirty="0"/>
                            <a:t> Analogy</a:t>
                          </a:r>
                          <a:endParaRPr lang="en-US" b="1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Pipe Analogy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1" dirty="0"/>
                            <a:t>Flow Equation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02920"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Node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Junction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Junction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Total</a:t>
                          </a:r>
                          <a:r>
                            <a:rPr lang="en-US" baseline="0" dirty="0"/>
                            <a:t> Flow = 0</a:t>
                          </a:r>
                          <a:endParaRPr 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02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Path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Wire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Rigid Pipe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Solve Directly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502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Resistance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Resistor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Aperture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1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𝐹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𝑃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/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𝑅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502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Compliance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Capacitor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Diaphram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𝐹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𝐶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𝑑𝑃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(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𝑡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)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𝑑𝑡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502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Inertance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Inductor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Heavy Paddle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1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𝐹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𝐿</m:t>
                                    </m:r>
                                  </m:den>
                                </m:f>
                                <m:nary>
                                  <m:nary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𝑡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𝑡</m:t>
                                    </m:r>
                                  </m:sup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𝑃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 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𝑑𝑡</m:t>
                                    </m:r>
                                  </m:e>
                                </m:nary>
                                <m:r>
                                  <a:rPr lang="en-US" b="0" i="1" smtClean="0"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𝐹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502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Switch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Switch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Gate</a:t>
                          </a:r>
                          <a:r>
                            <a:rPr lang="en-US" baseline="0" dirty="0"/>
                            <a:t> Valve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Solve Directly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502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Valve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Diode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Check Valve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Solve Directly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502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Pressure Source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Voltage Source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Pump</a:t>
                          </a: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Solve Directly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502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Flow Source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Current Source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1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𝐹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𝐹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17181293"/>
                  </p:ext>
                </p:extLst>
              </p:nvPr>
            </p:nvGraphicFramePr>
            <p:xfrm>
              <a:off x="95531" y="543334"/>
              <a:ext cx="8297842" cy="592455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337484"/>
                    <a:gridCol w="1105469"/>
                    <a:gridCol w="1037229"/>
                    <a:gridCol w="1119117"/>
                    <a:gridCol w="1323833"/>
                    <a:gridCol w="2374710"/>
                  </a:tblGrid>
                  <a:tr h="502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Element</a:t>
                          </a:r>
                          <a:endParaRPr lang="en-US" b="1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Circuit</a:t>
                          </a:r>
                          <a:r>
                            <a:rPr lang="en-US" b="1" baseline="0" dirty="0" smtClean="0"/>
                            <a:t> Analogy</a:t>
                          </a:r>
                          <a:endParaRPr lang="en-US" b="1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Pipe Analogy</a:t>
                          </a:r>
                          <a:endParaRPr lang="en-US" b="1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1" dirty="0" smtClean="0"/>
                            <a:t>Flow Equation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  <a:tr h="502920"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Node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Junction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Junction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Total</a:t>
                          </a:r>
                          <a:r>
                            <a:rPr lang="en-US" baseline="0" dirty="0" smtClean="0"/>
                            <a:t> Flow = 0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502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Path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Wire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Rigid Pipe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Solve Directly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502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Resistance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Resistor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Aperture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250129" t="-302439" b="-802439"/>
                          </a:stretch>
                        </a:blipFill>
                      </a:tcPr>
                    </a:tc>
                  </a:tr>
                  <a:tr h="61391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Compliance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Capacitor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 smtClean="0"/>
                            <a:t>Diaphram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250129" t="-326733" b="-551485"/>
                          </a:stretch>
                        </a:blipFill>
                      </a:tcPr>
                    </a:tc>
                  </a:tr>
                  <a:tr h="7386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 smtClean="0"/>
                            <a:t>Inertance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Inductor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Heavy Paddle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250129" t="-356198" b="-360331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Switch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Switch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Gate</a:t>
                          </a:r>
                          <a:r>
                            <a:rPr lang="en-US" baseline="0" dirty="0" smtClean="0"/>
                            <a:t> Valve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Solve Directly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Valve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Diode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Check Valve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Solve Directly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Pressure Source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Voltage Source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Pump</a:t>
                          </a:r>
                          <a:endParaRPr lang="en-US" dirty="0"/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Solve Directly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Flow Source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Current Source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250129" t="-825714" b="-15238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3" name="Picture 4" descr="http://upload.wikimedia.org/wikipedia/commons/thumb/c/cb/Circuit_elements.svg/400px-Circuit_elements.svg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6431" b="25215"/>
          <a:stretch/>
        </p:blipFill>
        <p:spPr bwMode="auto">
          <a:xfrm>
            <a:off x="2647422" y="2060812"/>
            <a:ext cx="791570" cy="450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http://math.ucr.edu/home/baez/networks/electronics_current_source_symbo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9124" y="5802484"/>
            <a:ext cx="728167" cy="728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2954497" y="1208420"/>
            <a:ext cx="177421" cy="170005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742957" y="1821976"/>
            <a:ext cx="600501" cy="0"/>
          </a:xfrm>
          <a:prstGeom prst="line">
            <a:avLst/>
          </a:prstGeom>
          <a:solidFill>
            <a:schemeClr val="tx1"/>
          </a:solidFill>
          <a:ln w="317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pic>
        <p:nvPicPr>
          <p:cNvPr id="7" name="Picture 4" descr="http://upload.wikimedia.org/wikipedia/commons/thumb/c/cb/Circuit_elements.svg/400px-Circuit_elements.svg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8054"/>
          <a:stretch/>
        </p:blipFill>
        <p:spPr bwMode="auto">
          <a:xfrm>
            <a:off x="2694947" y="4627991"/>
            <a:ext cx="696521" cy="473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upload.wikimedia.org/wikipedia/commons/thumb/c/cb/Circuit_elements.svg/400px-Circuit_elements.svg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4785"/>
          <a:stretch/>
        </p:blipFill>
        <p:spPr bwMode="auto">
          <a:xfrm>
            <a:off x="2647422" y="5194640"/>
            <a:ext cx="791570" cy="618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upload.wikimedia.org/wikipedia/commons/thumb/c/cb/Circuit_elements.svg/400px-Circuit_elements.svg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419" b="61114"/>
          <a:stretch/>
        </p:blipFill>
        <p:spPr bwMode="auto">
          <a:xfrm>
            <a:off x="2647422" y="2627193"/>
            <a:ext cx="791570" cy="477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upload.wikimedia.org/wikipedia/commons/thumb/c/cb/Circuit_elements.svg/400px-Circuit_elements.svg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8886" b="42759"/>
          <a:stretch/>
        </p:blipFill>
        <p:spPr bwMode="auto">
          <a:xfrm>
            <a:off x="2647422" y="3281057"/>
            <a:ext cx="791570" cy="450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2633775" y="4137619"/>
            <a:ext cx="818865" cy="143302"/>
            <a:chOff x="2281451" y="5959521"/>
            <a:chExt cx="818865" cy="143302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2281451" y="6102823"/>
              <a:ext cx="300250" cy="0"/>
            </a:xfrm>
            <a:prstGeom prst="line">
              <a:avLst/>
            </a:prstGeom>
            <a:solidFill>
              <a:schemeClr val="tx1"/>
            </a:solidFill>
            <a:ln w="317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2800066" y="6102823"/>
              <a:ext cx="300250" cy="0"/>
            </a:xfrm>
            <a:prstGeom prst="line">
              <a:avLst/>
            </a:prstGeom>
            <a:solidFill>
              <a:schemeClr val="tx1"/>
            </a:solidFill>
            <a:ln w="317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2581701" y="5959521"/>
              <a:ext cx="218365" cy="143302"/>
            </a:xfrm>
            <a:prstGeom prst="line">
              <a:avLst/>
            </a:prstGeom>
            <a:solidFill>
              <a:schemeClr val="tx1"/>
            </a:solidFill>
            <a:ln w="317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</p:grp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947" y="1646541"/>
            <a:ext cx="836435" cy="310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947" y="2151162"/>
            <a:ext cx="836435" cy="320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947" y="2725949"/>
            <a:ext cx="836435" cy="310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946" y="1075430"/>
            <a:ext cx="836436" cy="44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947" y="5688629"/>
            <a:ext cx="836435" cy="310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9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946" y="4709974"/>
            <a:ext cx="836436" cy="331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2" descr="http://upload.wikimedia.org/wikipedia/commons/thumb/e/e2/Hydraulic_inductor_model.svg/325px-Hydraulic_inductor_model.svg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9630" y="3186096"/>
            <a:ext cx="663104" cy="730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598" y="3943029"/>
            <a:ext cx="841248" cy="532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3669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47811"/>
          <a:stretch/>
        </p:blipFill>
        <p:spPr bwMode="auto">
          <a:xfrm>
            <a:off x="1634674" y="5114288"/>
            <a:ext cx="750627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 rot="5400000">
            <a:off x="2136230" y="211905"/>
            <a:ext cx="498142" cy="1439114"/>
          </a:xfrm>
          <a:prstGeom prst="rect">
            <a:avLst/>
          </a:prstGeom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1665744" y="682391"/>
            <a:ext cx="1439114" cy="0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1665744" y="1180533"/>
            <a:ext cx="1439114" cy="0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 rot="5400000">
            <a:off x="2136230" y="1044419"/>
            <a:ext cx="498142" cy="1439114"/>
          </a:xfrm>
          <a:prstGeom prst="rect">
            <a:avLst/>
          </a:prstGeom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665744" y="1514905"/>
            <a:ext cx="1439114" cy="0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665744" y="2013047"/>
            <a:ext cx="1439114" cy="0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893"/>
          <a:stretch/>
        </p:blipFill>
        <p:spPr bwMode="auto">
          <a:xfrm rot="10800000">
            <a:off x="2070976" y="1501606"/>
            <a:ext cx="628650" cy="262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893"/>
          <a:stretch/>
        </p:blipFill>
        <p:spPr bwMode="auto">
          <a:xfrm>
            <a:off x="2070976" y="1791273"/>
            <a:ext cx="628650" cy="262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 rot="5400000">
            <a:off x="2105160" y="1805283"/>
            <a:ext cx="498142" cy="1439114"/>
          </a:xfrm>
          <a:prstGeom prst="rect">
            <a:avLst/>
          </a:prstGeom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1634674" y="2275769"/>
            <a:ext cx="1439114" cy="0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634674" y="2773911"/>
            <a:ext cx="1439114" cy="0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ight Bracket 13"/>
          <p:cNvSpPr/>
          <p:nvPr/>
        </p:nvSpPr>
        <p:spPr>
          <a:xfrm>
            <a:off x="2213971" y="2275770"/>
            <a:ext cx="464024" cy="498142"/>
          </a:xfrm>
          <a:prstGeom prst="rightBracket">
            <a:avLst>
              <a:gd name="adj" fmla="val 161397"/>
            </a:avLst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9163" y="3363041"/>
            <a:ext cx="1444625" cy="403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96"/>
          <a:stretch/>
        </p:blipFill>
        <p:spPr bwMode="auto">
          <a:xfrm rot="5400000">
            <a:off x="2148453" y="2944067"/>
            <a:ext cx="393004" cy="496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6"/>
          <p:cNvSpPr/>
          <p:nvPr/>
        </p:nvSpPr>
        <p:spPr>
          <a:xfrm rot="5400000">
            <a:off x="2390170" y="3880035"/>
            <a:ext cx="498142" cy="850541"/>
          </a:xfrm>
          <a:prstGeom prst="rect">
            <a:avLst/>
          </a:prstGeom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1625398" y="4056235"/>
            <a:ext cx="1439114" cy="0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625398" y="4554377"/>
            <a:ext cx="1439114" cy="0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213970" y="4056235"/>
            <a:ext cx="1" cy="498142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endCxn id="17" idx="2"/>
          </p:cNvCxnSpPr>
          <p:nvPr/>
        </p:nvCxnSpPr>
        <p:spPr>
          <a:xfrm>
            <a:off x="1625398" y="4305306"/>
            <a:ext cx="588573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" descr="http://upload.wikimedia.org/wikipedia/commons/thumb/e/e2/Hydraulic_inductor_model.svg/325px-Hydraulic_inductor_model.sv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163" y="136668"/>
            <a:ext cx="990837" cy="1091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3" name="Straight Connector 22"/>
          <p:cNvCxnSpPr/>
          <p:nvPr/>
        </p:nvCxnSpPr>
        <p:spPr>
          <a:xfrm>
            <a:off x="1625398" y="5116209"/>
            <a:ext cx="1439114" cy="0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625398" y="5614351"/>
            <a:ext cx="1439114" cy="0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2119766" y="5116209"/>
            <a:ext cx="502920" cy="50292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>
            <a:off x="2188346" y="5184789"/>
            <a:ext cx="365760" cy="365760"/>
          </a:xfrm>
          <a:prstGeom prst="ellipse">
            <a:avLst/>
          </a:prstGeom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27" name="Straight Connector 26"/>
          <p:cNvCxnSpPr>
            <a:stCxn id="25" idx="0"/>
          </p:cNvCxnSpPr>
          <p:nvPr/>
        </p:nvCxnSpPr>
        <p:spPr>
          <a:xfrm flipV="1">
            <a:off x="2371226" y="4897277"/>
            <a:ext cx="0" cy="218932"/>
          </a:xfrm>
          <a:prstGeom prst="line">
            <a:avLst/>
          </a:prstGeom>
          <a:ln w="635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2340746" y="4897277"/>
            <a:ext cx="251460" cy="0"/>
          </a:xfrm>
          <a:prstGeom prst="line">
            <a:avLst/>
          </a:prstGeom>
          <a:ln w="635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Curved Left Arrow 28"/>
          <p:cNvSpPr/>
          <p:nvPr/>
        </p:nvSpPr>
        <p:spPr>
          <a:xfrm rot="10800000">
            <a:off x="2230836" y="4742132"/>
            <a:ext cx="228237" cy="222330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 rot="5400000">
            <a:off x="2062373" y="5387822"/>
            <a:ext cx="498142" cy="1439114"/>
          </a:xfrm>
          <a:prstGeom prst="rect">
            <a:avLst/>
          </a:prstGeom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1591887" y="5858308"/>
            <a:ext cx="1439114" cy="0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1591887" y="6356450"/>
            <a:ext cx="1439114" cy="0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2107862" y="5858308"/>
            <a:ext cx="484411" cy="249072"/>
          </a:xfrm>
          <a:prstGeom prst="line">
            <a:avLst/>
          </a:prstGeom>
          <a:ln w="635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/>
        </p:nvSpPr>
        <p:spPr>
          <a:xfrm>
            <a:off x="2104065" y="5803376"/>
            <a:ext cx="164592" cy="164592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0288" y="643958"/>
            <a:ext cx="1444625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0287" y="1355772"/>
            <a:ext cx="1444625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0286" y="2053643"/>
            <a:ext cx="1444625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5658" y="2773911"/>
            <a:ext cx="1444625" cy="7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5657" y="4007000"/>
            <a:ext cx="1444625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5658" y="5885672"/>
            <a:ext cx="1444625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1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5656" y="4659009"/>
            <a:ext cx="14446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95777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9800" y="1295400"/>
            <a:ext cx="5292531" cy="3473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7769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971800" y="3291840"/>
                <a:ext cx="3722878" cy="7260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𝑎</m:t>
                          </m:r>
                        </m:sub>
                        <m:sup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𝑏</m:t>
                          </m:r>
                        </m:sup>
                        <m:e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𝑓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𝑥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)</m:t>
                          </m:r>
                        </m:e>
                      </m:nary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/>
                        </a:rPr>
                        <m:t>𝑑𝑥</m:t>
                      </m:r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≈</m:t>
                      </m:r>
                      <m:d>
                        <m:dPr>
                          <m:ctrlP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𝑏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𝑎</m:t>
                          </m:r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𝑓</m:t>
                              </m:r>
                              <m:d>
                                <m:dPr>
                                  <m:ctrlPr>
                                    <a:rPr lang="en-US" i="1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i="1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𝑎</m:t>
                                  </m:r>
                                </m:e>
                              </m:d>
                              <m:r>
                                <a:rPr lang="en-US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r>
                                <a:rPr lang="en-US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𝑓</m:t>
                              </m:r>
                              <m:r>
                                <a:rPr lang="en-US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(</m:t>
                              </m:r>
                              <m:r>
                                <a:rPr lang="en-US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𝑏</m:t>
                              </m:r>
                              <m:r>
                                <a:rPr lang="en-US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n-US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1800" y="3291840"/>
                <a:ext cx="3722878" cy="72609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657600" y="1219200"/>
                <a:ext cx="17380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prstClr val="black"/>
                          </a:solidFill>
                          <a:latin typeface="Cambria Math"/>
                        </a:rPr>
                        <m:t>𝐴</m:t>
                      </m:r>
                      <m:r>
                        <a:rPr lang="en-US" i="1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𝑃</m:t>
                          </m:r>
                        </m:e>
                        <m:sup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−1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𝐿𝑈𝑄</m:t>
                          </m:r>
                        </m:e>
                        <m:sup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7600" y="1219200"/>
                <a:ext cx="1738040" cy="369332"/>
              </a:xfrm>
              <a:prstGeom prst="rect">
                <a:avLst/>
              </a:prstGeom>
              <a:blipFill rotWithShape="1">
                <a:blip r:embed="rId3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492747" y="1980621"/>
                <a:ext cx="2067746" cy="7458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prstClr val="black"/>
                          </a:solidFill>
                          <a:latin typeface="Cambria Math"/>
                        </a:rPr>
                        <m:t>𝑉</m:t>
                      </m:r>
                      <m:r>
                        <a:rPr lang="en-US" i="1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r>
                        <a:rPr lang="en-US" i="1">
                          <a:solidFill>
                            <a:prstClr val="black"/>
                          </a:solidFill>
                          <a:latin typeface="Cambria Math"/>
                        </a:rPr>
                        <m:t>𝐶</m:t>
                      </m:r>
                      <m:nary>
                        <m:nary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sub>
                        <m:sup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𝑡</m:t>
                          </m:r>
                        </m:sup>
                        <m:e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𝑃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𝑑𝑡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2747" y="1980621"/>
                <a:ext cx="2067746" cy="74584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3581400" y="4572000"/>
                <a:ext cx="167937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prstClr val="black"/>
                    </a:solidFill>
                  </a:rPr>
                  <a:t>Q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i="1">
                        <a:solidFill>
                          <a:prstClr val="black"/>
                        </a:solidFill>
                        <a:latin typeface="Cambria Math"/>
                      </a:rPr>
                      <m:t>=</m:t>
                    </m:r>
                    <m:r>
                      <a:rPr lang="en-US" i="1">
                        <a:solidFill>
                          <a:prstClr val="black"/>
                        </a:solidFill>
                        <a:latin typeface="Cambria Math"/>
                      </a:rPr>
                      <m:t>𝐶</m:t>
                    </m:r>
                    <m:r>
                      <a:rPr lang="en-US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𝑉</m:t>
                    </m:r>
                    <m:r>
                      <a:rPr lang="en-US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(</m:t>
                    </m:r>
                    <m:r>
                      <a:rPr lang="en-US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𝑡</m:t>
                    </m:r>
                    <m:r>
                      <a:rPr lang="en-US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1400" y="4572000"/>
                <a:ext cx="1679370" cy="369332"/>
              </a:xfrm>
              <a:prstGeom prst="rect">
                <a:avLst/>
              </a:prstGeom>
              <a:blipFill rotWithShape="1">
                <a:blip r:embed="rId5"/>
                <a:stretch>
                  <a:fillRect l="-3273" t="-8197" r="-72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905159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327"/>
          <a:stretch/>
        </p:blipFill>
        <p:spPr bwMode="auto">
          <a:xfrm>
            <a:off x="1600200" y="2119881"/>
            <a:ext cx="3224227" cy="2781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4427" y="2514600"/>
            <a:ext cx="2856505" cy="1888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6096000" y="3886200"/>
            <a:ext cx="1447800" cy="5171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2120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59804" y="1447800"/>
            <a:ext cx="762000" cy="2286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Straight Connector 5"/>
          <p:cNvCxnSpPr>
            <a:stCxn id="4" idx="3"/>
            <a:endCxn id="7" idx="2"/>
          </p:cNvCxnSpPr>
          <p:nvPr/>
        </p:nvCxnSpPr>
        <p:spPr>
          <a:xfrm>
            <a:off x="3321804" y="1562100"/>
            <a:ext cx="259596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3581400" y="14859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2133600" y="14859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2133600" y="290464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5400000">
            <a:off x="1828800" y="2171700"/>
            <a:ext cx="762000" cy="2286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5031783" y="14859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5032429" y="290464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5400000">
            <a:off x="4727629" y="2171700"/>
            <a:ext cx="762000" cy="2286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999855" y="1447800"/>
            <a:ext cx="762000" cy="2286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3583015" y="290464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25" name="Straight Connector 24"/>
          <p:cNvCxnSpPr>
            <a:stCxn id="7" idx="6"/>
            <a:endCxn id="19" idx="1"/>
          </p:cNvCxnSpPr>
          <p:nvPr/>
        </p:nvCxnSpPr>
        <p:spPr>
          <a:xfrm>
            <a:off x="3733800" y="1562100"/>
            <a:ext cx="266055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11" idx="6"/>
            <a:endCxn id="4" idx="1"/>
          </p:cNvCxnSpPr>
          <p:nvPr/>
        </p:nvCxnSpPr>
        <p:spPr>
          <a:xfrm>
            <a:off x="2286000" y="1562100"/>
            <a:ext cx="273804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9" idx="3"/>
            <a:endCxn id="15" idx="2"/>
          </p:cNvCxnSpPr>
          <p:nvPr/>
        </p:nvCxnSpPr>
        <p:spPr>
          <a:xfrm>
            <a:off x="4761855" y="1562100"/>
            <a:ext cx="269928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15" idx="4"/>
            <a:endCxn id="17" idx="1"/>
          </p:cNvCxnSpPr>
          <p:nvPr/>
        </p:nvCxnSpPr>
        <p:spPr>
          <a:xfrm>
            <a:off x="5107983" y="1638300"/>
            <a:ext cx="646" cy="26670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17" idx="3"/>
            <a:endCxn id="16" idx="0"/>
          </p:cNvCxnSpPr>
          <p:nvPr/>
        </p:nvCxnSpPr>
        <p:spPr>
          <a:xfrm>
            <a:off x="5108629" y="2667000"/>
            <a:ext cx="0" cy="237641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16" idx="2"/>
            <a:endCxn id="24" idx="6"/>
          </p:cNvCxnSpPr>
          <p:nvPr/>
        </p:nvCxnSpPr>
        <p:spPr>
          <a:xfrm flipH="1">
            <a:off x="3735415" y="2980841"/>
            <a:ext cx="1297014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24" idx="2"/>
            <a:endCxn id="12" idx="6"/>
          </p:cNvCxnSpPr>
          <p:nvPr/>
        </p:nvCxnSpPr>
        <p:spPr>
          <a:xfrm flipH="1">
            <a:off x="2286000" y="2980841"/>
            <a:ext cx="1297015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14" idx="3"/>
            <a:endCxn id="12" idx="0"/>
          </p:cNvCxnSpPr>
          <p:nvPr/>
        </p:nvCxnSpPr>
        <p:spPr>
          <a:xfrm>
            <a:off x="2209800" y="2667000"/>
            <a:ext cx="0" cy="237641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stCxn id="11" idx="4"/>
            <a:endCxn id="14" idx="1"/>
          </p:cNvCxnSpPr>
          <p:nvPr/>
        </p:nvCxnSpPr>
        <p:spPr>
          <a:xfrm>
            <a:off x="2209800" y="1638300"/>
            <a:ext cx="0" cy="26670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 rot="5400000">
            <a:off x="3278215" y="2171700"/>
            <a:ext cx="762000" cy="2286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55" name="Straight Connector 54"/>
          <p:cNvCxnSpPr>
            <a:endCxn id="54" idx="1"/>
          </p:cNvCxnSpPr>
          <p:nvPr/>
        </p:nvCxnSpPr>
        <p:spPr>
          <a:xfrm>
            <a:off x="3658569" y="1638300"/>
            <a:ext cx="646" cy="26670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stCxn id="54" idx="3"/>
          </p:cNvCxnSpPr>
          <p:nvPr/>
        </p:nvCxnSpPr>
        <p:spPr>
          <a:xfrm>
            <a:off x="3659215" y="2667000"/>
            <a:ext cx="0" cy="237641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5715000" y="1675108"/>
            <a:ext cx="1523677" cy="1219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b="1" dirty="0">
                <a:solidFill>
                  <a:prstClr val="black"/>
                </a:solidFill>
              </a:rPr>
              <a:t>Legend:</a:t>
            </a:r>
          </a:p>
          <a:p>
            <a:pPr indent="457200"/>
            <a:r>
              <a:rPr lang="en-US" dirty="0">
                <a:solidFill>
                  <a:prstClr val="black"/>
                </a:solidFill>
              </a:rPr>
              <a:t>Node</a:t>
            </a:r>
          </a:p>
          <a:p>
            <a:pPr indent="457200"/>
            <a:r>
              <a:rPr lang="en-US" dirty="0">
                <a:solidFill>
                  <a:prstClr val="black"/>
                </a:solidFill>
              </a:rPr>
              <a:t>Path</a:t>
            </a:r>
          </a:p>
          <a:p>
            <a:pPr indent="457200"/>
            <a:r>
              <a:rPr lang="en-US" dirty="0">
                <a:solidFill>
                  <a:prstClr val="black"/>
                </a:solidFill>
              </a:rPr>
              <a:t>Element</a:t>
            </a:r>
          </a:p>
        </p:txBody>
      </p:sp>
      <p:sp>
        <p:nvSpPr>
          <p:cNvPr id="60" name="Oval 59"/>
          <p:cNvSpPr/>
          <p:nvPr/>
        </p:nvSpPr>
        <p:spPr>
          <a:xfrm>
            <a:off x="5931654" y="2056108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1" name="Straight Connector 60"/>
          <p:cNvCxnSpPr/>
          <p:nvPr/>
        </p:nvCxnSpPr>
        <p:spPr>
          <a:xfrm flipH="1">
            <a:off x="5939403" y="2391904"/>
            <a:ext cx="153692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5900658" y="2598547"/>
            <a:ext cx="228600" cy="152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9877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ioGears Team PPT Template_201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6425</TotalTime>
  <Words>164</Words>
  <Application>Microsoft Office PowerPoint</Application>
  <PresentationFormat>On-screen Show (4:3)</PresentationFormat>
  <Paragraphs>96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ＭＳ Ｐゴシック</vt:lpstr>
      <vt:lpstr>Arial</vt:lpstr>
      <vt:lpstr>Calibri</vt:lpstr>
      <vt:lpstr>Cambria Math</vt:lpstr>
      <vt:lpstr>Office Theme</vt:lpstr>
      <vt:lpstr>BioGears Team PPT Template_2014</vt:lpstr>
      <vt:lpstr>ValidationComprehensive1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Webb  ARA/SED</dc:creator>
  <cp:lastModifiedBy>Jeff Webb</cp:lastModifiedBy>
  <cp:revision>216</cp:revision>
  <cp:lastPrinted>2014-09-04T18:48:26Z</cp:lastPrinted>
  <dcterms:created xsi:type="dcterms:W3CDTF">2014-09-02T19:13:20Z</dcterms:created>
  <dcterms:modified xsi:type="dcterms:W3CDTF">2018-05-17T13:13:56Z</dcterms:modified>
</cp:coreProperties>
</file>