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6"/>
  </p:notesMasterIdLst>
  <p:sldIdLst>
    <p:sldId id="266" r:id="rId3"/>
    <p:sldId id="283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86" r:id="rId12"/>
    <p:sldId id="287" r:id="rId13"/>
    <p:sldId id="288" r:id="rId14"/>
    <p:sldId id="289" r:id="rId15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42" d="100"/>
          <a:sy n="142" d="100"/>
        </p:scale>
        <p:origin x="143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6/17/2019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3621" y="381000"/>
            <a:ext cx="8490780" cy="6400799"/>
            <a:chOff x="43621" y="381000"/>
            <a:chExt cx="8490780" cy="6400799"/>
          </a:xfrm>
        </p:grpSpPr>
        <p:sp>
          <p:nvSpPr>
            <p:cNvPr id="18" name="Down Arrow 17"/>
            <p:cNvSpPr/>
            <p:nvPr/>
          </p:nvSpPr>
          <p:spPr>
            <a:xfrm rot="16200000">
              <a:off x="3376180" y="5128780"/>
              <a:ext cx="486640" cy="381000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3621" y="2667000"/>
              <a:ext cx="3309179" cy="32004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50" b="1" u="sng" dirty="0">
                  <a:solidFill>
                    <a:prstClr val="white"/>
                  </a:solidFill>
                </a:rPr>
                <a:t>Preprocess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 err="1"/>
                <a:t>UpdatePleuralCompliance</a:t>
              </a:r>
              <a:endParaRPr lang="en-US" sz="105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 err="1"/>
                <a:t>ProcessAerosolSubstances</a:t>
              </a:r>
              <a:endParaRPr lang="en-US" sz="105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 err="1"/>
                <a:t>AirwayObstruction</a:t>
              </a:r>
              <a:endParaRPr lang="en-US" sz="105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 err="1"/>
                <a:t>UpdateObstructiveResistance</a:t>
              </a:r>
              <a:endParaRPr lang="en-US" sz="105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 err="1"/>
                <a:t>BronchoConstriction</a:t>
              </a:r>
              <a:endParaRPr lang="en-US" sz="105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 err="1"/>
                <a:t>BronchoDilation</a:t>
              </a:r>
              <a:endParaRPr lang="en-US" sz="105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/>
                <a:t>Intubation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/>
                <a:t>Pneumothorax</a:t>
              </a: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050" dirty="0" err="1"/>
                <a:t>DoLeftNeedleDecompression</a:t>
              </a:r>
              <a:endParaRPr lang="en-US" sz="1050" dirty="0"/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050" dirty="0" err="1"/>
                <a:t>DoRightNeedleDecompression</a:t>
              </a:r>
              <a:endParaRPr lang="en-US" sz="105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 err="1"/>
                <a:t>ConsciousRespiration</a:t>
              </a:r>
              <a:endParaRPr lang="en-US" sz="1050" dirty="0"/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050" dirty="0" err="1"/>
                <a:t>ProcessConsciousRespiration</a:t>
              </a:r>
              <a:endParaRPr lang="en-US" sz="105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 err="1"/>
                <a:t>MechanicalVentilation</a:t>
              </a:r>
              <a:endParaRPr lang="en-US" sz="105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50" dirty="0" err="1"/>
                <a:t>RespiratoryDriver</a:t>
              </a:r>
              <a:endParaRPr lang="en-US" sz="1050" dirty="0"/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050" dirty="0" err="1">
                  <a:solidFill>
                    <a:prstClr val="white"/>
                  </a:solidFill>
                </a:rPr>
                <a:t>UpdateIERatio</a:t>
              </a:r>
              <a:endParaRPr lang="en-US" sz="1050" dirty="0">
                <a:solidFill>
                  <a:prstClr val="white"/>
                </a:solidFill>
              </a:endParaRP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050" dirty="0" err="1">
                  <a:solidFill>
                    <a:prstClr val="white"/>
                  </a:solidFill>
                </a:rPr>
                <a:t>VolumeToDriverPressure</a:t>
              </a:r>
              <a:endParaRPr lang="en-US" sz="1050" dirty="0">
                <a:solidFill>
                  <a:prstClr val="white"/>
                </a:solidFill>
              </a:endParaRPr>
            </a:p>
            <a:p>
              <a:pPr marL="628650" lvl="1" indent="-171450">
                <a:buFont typeface="Arial" panose="020B0604020202020204" pitchFamily="34" charset="0"/>
                <a:buChar char="•"/>
              </a:pPr>
              <a:r>
                <a:rPr lang="en-US" sz="1050" dirty="0">
                  <a:solidFill>
                    <a:prstClr val="white"/>
                  </a:solidFill>
                </a:rPr>
                <a:t>Apnea</a:t>
              </a: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3853621" y="4800600"/>
              <a:ext cx="2013779" cy="990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50" b="1" u="sng" dirty="0">
                  <a:solidFill>
                    <a:prstClr val="white"/>
                  </a:solidFill>
                </a:rPr>
                <a:t>Process</a:t>
              </a:r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dirty="0" err="1"/>
                <a:t>ProcessCircuit</a:t>
              </a:r>
              <a:endParaRPr lang="en-US" sz="1050" dirty="0"/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dirty="0" err="1"/>
                <a:t>TansportGraph</a:t>
              </a:r>
              <a:endParaRPr lang="en-US" sz="1050" dirty="0"/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dirty="0" err="1"/>
                <a:t>CalculateVitalSigns</a:t>
              </a:r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6400801" y="5033891"/>
              <a:ext cx="2133600" cy="604909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50" b="1" u="sng" dirty="0" err="1">
                  <a:solidFill>
                    <a:prstClr val="white"/>
                  </a:solidFill>
                </a:rPr>
                <a:t>PostProcess</a:t>
              </a:r>
              <a:endParaRPr lang="en-US" sz="1050" b="1" u="sng" dirty="0">
                <a:solidFill>
                  <a:prstClr val="white"/>
                </a:solidFill>
              </a:endParaRPr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dirty="0" err="1"/>
                <a:t>PostProcessCircuit</a:t>
              </a:r>
              <a:endParaRPr lang="en-US" sz="1050" dirty="0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81720" y="381000"/>
              <a:ext cx="3232980" cy="175681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50" b="1" u="sng" dirty="0">
                  <a:solidFill>
                    <a:prstClr val="white"/>
                  </a:solidFill>
                </a:rPr>
                <a:t>Conditions</a:t>
              </a:r>
            </a:p>
            <a:p>
              <a:pPr indent="-223837">
                <a:buFont typeface="Arial" pitchFamily="34" charset="0"/>
                <a:buChar char="•"/>
              </a:pPr>
              <a:r>
                <a:rPr lang="en-US" sz="1050" dirty="0" err="1"/>
                <a:t>LobarPneumonia</a:t>
              </a:r>
              <a:endParaRPr lang="en-US" sz="1050" dirty="0"/>
            </a:p>
            <a:p>
              <a:pPr marL="344488" lvl="1" indent="-111125">
                <a:buFont typeface="Arial" pitchFamily="34" charset="0"/>
                <a:buChar char="•"/>
              </a:pPr>
              <a:r>
                <a:rPr lang="en-US" sz="1050" dirty="0" err="1">
                  <a:solidFill>
                    <a:prstClr val="white"/>
                  </a:solidFill>
                </a:rPr>
                <a:t>UpdateAlveoliCompliance</a:t>
              </a:r>
              <a:endParaRPr lang="en-US" sz="1050" dirty="0">
                <a:solidFill>
                  <a:prstClr val="white"/>
                </a:solidFill>
              </a:endParaRPr>
            </a:p>
            <a:p>
              <a:pPr marL="344488" lvl="1" indent="-111125">
                <a:buFont typeface="Arial" pitchFamily="34" charset="0"/>
                <a:buChar char="•"/>
              </a:pPr>
              <a:r>
                <a:rPr lang="en-US" sz="1050" dirty="0" err="1">
                  <a:solidFill>
                    <a:prstClr val="white"/>
                  </a:solidFill>
                </a:rPr>
                <a:t>UpdateGasDiffusionSurfaceArea</a:t>
              </a:r>
              <a:endParaRPr lang="en-US" sz="1050" dirty="0">
                <a:solidFill>
                  <a:prstClr val="white"/>
                </a:solidFill>
              </a:endParaRPr>
            </a:p>
            <a:p>
              <a:pPr indent="-223837">
                <a:buFont typeface="Arial" pitchFamily="34" charset="0"/>
                <a:buChar char="•"/>
              </a:pPr>
              <a:r>
                <a:rPr lang="en-US" sz="1050" dirty="0">
                  <a:solidFill>
                    <a:prstClr val="white"/>
                  </a:solidFill>
                </a:rPr>
                <a:t>COPD</a:t>
              </a:r>
            </a:p>
            <a:p>
              <a:pPr marL="344488" lvl="1" indent="-111125">
                <a:buFont typeface="Arial" pitchFamily="34" charset="0"/>
                <a:buChar char="•"/>
              </a:pPr>
              <a:r>
                <a:rPr lang="en-US" sz="1050" dirty="0" err="1">
                  <a:solidFill>
                    <a:prstClr val="white"/>
                  </a:solidFill>
                </a:rPr>
                <a:t>UpdatePulmonaryCapillaryResistance</a:t>
              </a:r>
              <a:endParaRPr lang="en-US" sz="1050" dirty="0">
                <a:solidFill>
                  <a:prstClr val="white"/>
                </a:solidFill>
              </a:endParaRPr>
            </a:p>
            <a:p>
              <a:pPr marL="344488" lvl="1" indent="-111125">
                <a:buFont typeface="Arial" pitchFamily="34" charset="0"/>
                <a:buChar char="•"/>
              </a:pPr>
              <a:r>
                <a:rPr lang="en-US" sz="1050" dirty="0" err="1">
                  <a:solidFill>
                    <a:prstClr val="white"/>
                  </a:solidFill>
                </a:rPr>
                <a:t>UpdateAlveoliCompliance</a:t>
              </a:r>
              <a:endParaRPr lang="en-US" sz="1050" dirty="0">
                <a:solidFill>
                  <a:prstClr val="white"/>
                </a:solidFill>
              </a:endParaRPr>
            </a:p>
            <a:p>
              <a:pPr marL="344488" lvl="1" indent="-111125">
                <a:buFont typeface="Arial" pitchFamily="34" charset="0"/>
                <a:buChar char="•"/>
              </a:pPr>
              <a:r>
                <a:rPr lang="en-US" sz="1050" dirty="0" err="1">
                  <a:solidFill>
                    <a:prstClr val="white"/>
                  </a:solidFill>
                </a:rPr>
                <a:t>UpdateGasDiffusionSurfaceArea</a:t>
              </a:r>
              <a:endParaRPr lang="en-US" sz="1050" dirty="0">
                <a:solidFill>
                  <a:prstClr val="white"/>
                </a:solidFill>
              </a:endParaRPr>
            </a:p>
            <a:p>
              <a:pPr indent="-223837">
                <a:buFont typeface="Arial" pitchFamily="34" charset="0"/>
                <a:buChar char="•"/>
              </a:pPr>
              <a:r>
                <a:rPr lang="en-US" sz="1050" dirty="0" err="1">
                  <a:solidFill>
                    <a:prstClr val="white"/>
                  </a:solidFill>
                </a:rPr>
                <a:t>ImpairedAlveolarExchange</a:t>
              </a:r>
              <a:endParaRPr 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34" name="Down Arrow 33"/>
            <p:cNvSpPr/>
            <p:nvPr/>
          </p:nvSpPr>
          <p:spPr>
            <a:xfrm rot="16200000">
              <a:off x="5890780" y="5145846"/>
              <a:ext cx="486640" cy="381000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Down Arrow 34"/>
            <p:cNvSpPr/>
            <p:nvPr/>
          </p:nvSpPr>
          <p:spPr>
            <a:xfrm>
              <a:off x="1454890" y="2209800"/>
              <a:ext cx="486640" cy="381000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" name="U-Turn Arrow 1"/>
            <p:cNvSpPr/>
            <p:nvPr/>
          </p:nvSpPr>
          <p:spPr>
            <a:xfrm rot="10800000">
              <a:off x="1447800" y="5714999"/>
              <a:ext cx="6172200" cy="1066800"/>
            </a:xfrm>
            <a:prstGeom prst="uturnArrow">
              <a:avLst>
                <a:gd name="adj1" fmla="val 24048"/>
                <a:gd name="adj2" fmla="val 25000"/>
                <a:gd name="adj3" fmla="val 25000"/>
                <a:gd name="adj4" fmla="val 43750"/>
                <a:gd name="adj5" fmla="val 75000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5715000" y="1752600"/>
              <a:ext cx="2547179" cy="48046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1050" b="1" u="sng" dirty="0">
                  <a:solidFill>
                    <a:prstClr val="white"/>
                  </a:solidFill>
                </a:rPr>
                <a:t>Assessments</a:t>
              </a:r>
            </a:p>
            <a:p>
              <a:pPr marL="119063" indent="-119063">
                <a:buFont typeface="Arial" pitchFamily="34" charset="0"/>
                <a:buChar char="•"/>
              </a:pPr>
              <a:r>
                <a:rPr lang="en-US" sz="1050" dirty="0" err="1"/>
                <a:t>CalculatePulmonaryFunctionTest</a:t>
              </a:r>
              <a:endParaRPr lang="en-US" sz="105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83588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1000"/>
            <a:ext cx="4487228" cy="124682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81200"/>
            <a:ext cx="4487228" cy="122015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505200"/>
            <a:ext cx="4487228" cy="108680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029200"/>
            <a:ext cx="4487228" cy="95345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862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2" t="15385" r="50571" b="25055"/>
          <a:stretch/>
        </p:blipFill>
        <p:spPr bwMode="auto">
          <a:xfrm>
            <a:off x="914400" y="838200"/>
            <a:ext cx="5273040" cy="413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2637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Source\BioGears\NewTrunk\docs\Working\CircuitDiagram\RespiratoryCircuit_TinyCad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62" t="13089" r="25161" b="26177"/>
          <a:stretch/>
        </p:blipFill>
        <p:spPr bwMode="auto">
          <a:xfrm>
            <a:off x="1600200" y="1066800"/>
            <a:ext cx="5287812" cy="432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642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4E69B6-AA0C-45DD-B960-7366DAF920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" t="1773" r="65834" b="60154"/>
          <a:stretch/>
        </p:blipFill>
        <p:spPr>
          <a:xfrm>
            <a:off x="38100" y="2985257"/>
            <a:ext cx="2667000" cy="2286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7EA3AD-147B-4942-9585-9C0F6DD05A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500" t="17767" b="30197"/>
          <a:stretch/>
        </p:blipFill>
        <p:spPr>
          <a:xfrm>
            <a:off x="5410200" y="2209800"/>
            <a:ext cx="3429000" cy="31242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3D330CC-57F1-490E-8D95-B0EBC7CA3E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" t="58380" r="64583"/>
          <a:stretch/>
        </p:blipFill>
        <p:spPr>
          <a:xfrm>
            <a:off x="2705100" y="2878806"/>
            <a:ext cx="2781300" cy="249890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DB82A9F-7B96-41D1-9326-B8AE8D92E7EF}"/>
              </a:ext>
            </a:extLst>
          </p:cNvPr>
          <p:cNvSpPr txBox="1"/>
          <p:nvPr/>
        </p:nvSpPr>
        <p:spPr>
          <a:xfrm>
            <a:off x="825617" y="1828800"/>
            <a:ext cx="1091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Nasal Cannula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252178-A42C-413A-9714-6DC81BA0251D}"/>
              </a:ext>
            </a:extLst>
          </p:cNvPr>
          <p:cNvSpPr txBox="1"/>
          <p:nvPr/>
        </p:nvSpPr>
        <p:spPr>
          <a:xfrm>
            <a:off x="6366351" y="1828800"/>
            <a:ext cx="1516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Nonrebreather Mask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53AFEC-FB89-478E-8007-D84B1C1802DA}"/>
              </a:ext>
            </a:extLst>
          </p:cNvPr>
          <p:cNvSpPr txBox="1"/>
          <p:nvPr/>
        </p:nvSpPr>
        <p:spPr>
          <a:xfrm>
            <a:off x="3596254" y="1828800"/>
            <a:ext cx="998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Simple Mask</a:t>
            </a:r>
          </a:p>
        </p:txBody>
      </p:sp>
    </p:spTree>
    <p:extLst>
      <p:ext uri="{BB962C8B-B14F-4D97-AF65-F5344CB8AC3E}">
        <p14:creationId xmlns:p14="http://schemas.microsoft.com/office/powerpoint/2010/main" val="2038784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" t="1804" r="1834" b="2578"/>
          <a:stretch/>
        </p:blipFill>
        <p:spPr bwMode="auto">
          <a:xfrm>
            <a:off x="2479041" y="1737361"/>
            <a:ext cx="4470400" cy="3230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207333" y="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4</a:t>
            </a:r>
          </a:p>
        </p:txBody>
      </p:sp>
    </p:spTree>
    <p:extLst>
      <p:ext uri="{BB962C8B-B14F-4D97-AF65-F5344CB8AC3E}">
        <p14:creationId xmlns:p14="http://schemas.microsoft.com/office/powerpoint/2010/main" val="4211701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libri"/>
                        <a:cs typeface="Times New Roman"/>
                      </a:rPr>
                      <m:t>𝐶</m:t>
                    </m:r>
                    <m:r>
                      <a:rPr lang="en-US" i="1" smtClean="0"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i="1">
                            <a:latin typeface="Cambria Math"/>
                            <a:ea typeface="Calibri"/>
                            <a:cs typeface="Times New Roman"/>
                          </a:rPr>
                          <m:t>𝑉</m:t>
                        </m:r>
                      </m:num>
                      <m:den>
                        <m:r>
                          <a:rPr lang="en-US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i="1">
                            <a:latin typeface="Cambria Math"/>
                            <a:ea typeface="Calibri"/>
                            <a:cs typeface="Times New Roman"/>
                          </a:rPr>
                          <m:t>𝑃</m:t>
                        </m:r>
                      </m:den>
                    </m:f>
                  </m:oMath>
                </a14:m>
                <a:endParaRPr lang="en-US" dirty="0">
                  <a:ea typeface="Calibri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  <a:cs typeface="Times New Roman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+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  <a:cs typeface="Times New Roman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+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𝐶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𝛿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𝑃</m:t>
                    </m:r>
                  </m:oMath>
                </a14:m>
                <a:endParaRPr lang="en-US" i="1" dirty="0">
                  <a:latin typeface="Cambria Math"/>
                  <a:ea typeface="Cambria Math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∆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𝑃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=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𝑅𝑄</m:t>
                    </m:r>
                  </m:oMath>
                </a14:m>
                <a:endParaRPr lang="en-US" dirty="0">
                  <a:ea typeface="Cambria Math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dirty="0">
                    <a:ea typeface="Calibri"/>
                    <a:cs typeface="Times New Roman"/>
                  </a:rPr>
                  <a:t>Q=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𝜕</m:t>
                        </m:r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𝑉</m:t>
                        </m:r>
                      </m:num>
                      <m:den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𝜕</m:t>
                        </m:r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𝑡</m:t>
                        </m:r>
                      </m:den>
                    </m:f>
                  </m:oMath>
                </a14:m>
                <a:endParaRPr lang="en-US" dirty="0"/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𝑃</m:t>
                    </m:r>
                  </m:oMath>
                </a14:m>
                <a:endParaRPr lang="en-US" b="0" dirty="0">
                  <a:ea typeface="Cambria Math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𝑅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8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𝑙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2"/>
                <a:stretch>
                  <a:fillRect l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quarter" idx="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𝑎𝑖𝑟𝑤𝑎𝑦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𝑐𝑎𝑟𝑖𝑛𝑎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 rotWithShape="1">
                <a:blip r:embed="rId3"/>
                <a:stretch>
                  <a:fillRect l="-21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4747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57200" y="2174875"/>
                <a:ext cx="8077200" cy="3951288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𝑙𝑢𝑛𝑔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𝑂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𝐿𝑢𝑛𝑔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n-US" b="0" dirty="0"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𝑅𝑉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  <m:r>
                      <a:rPr lang="en-US" i="1">
                        <a:latin typeface="Cambria Math"/>
                      </a:rPr>
                      <m:t> + 1.3∗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𝑝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𝑙𝑢𝑛𝑔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𝐼𝑅𝑉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 −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  <m:r>
                      <a:rPr lang="en-US" i="1">
                        <a:latin typeface="Cambria Math"/>
                      </a:rPr>
                      <m:t> 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𝐼𝑅𝑉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𝐸𝑅𝑉</m:t>
                    </m:r>
                    <m:r>
                      <a:rPr lang="en-US" i="1">
                        <a:latin typeface="Cambria Math"/>
                      </a:rPr>
                      <m:t>.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𝑅𝑉</m:t>
                    </m:r>
                    <m:r>
                      <a:rPr lang="en-US" i="1">
                        <a:latin typeface="Cambria Math"/>
                      </a:rPr>
                      <m:t>.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𝐼𝐶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 −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𝑉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×</m:t>
                    </m:r>
                    <m:r>
                      <a:rPr lang="en-US" i="1">
                        <a:latin typeface="Cambria Math"/>
                      </a:rPr>
                      <m:t>𝑅𝑅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57200" y="2174875"/>
                <a:ext cx="8077200" cy="3951288"/>
              </a:xfrm>
              <a:blipFill rotWithShape="1">
                <a:blip r:embed="rId2"/>
                <a:stretch>
                  <a:fillRect l="-981" t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949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𝐸𝑅𝑉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𝐹𝑅𝐶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𝑅𝑉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𝑎𝑖𝑟𝑤𝑎𝑦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2890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𝐸𝑅𝑉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𝐹𝑅𝐶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𝑅𝑉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𝑚𝑜𝑢𝑡h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𝑚𝑢𝑠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𝑚𝑎𝑥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1 −</m:t>
                                </m:r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𝑒𝑥𝑝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𝑣</m:t>
                                            </m:r>
                                          </m:sub>
                                        </m:sSub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+4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𝑃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0.1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×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, 0&lt;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𝐼</m:t>
                                </m:r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𝑚𝑎𝑥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𝑒𝑥𝑝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𝑣</m:t>
                                            </m:r>
                                          </m:sub>
                                        </m:sSub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f>
                                          <m:fPr>
                                            <m:ctrlPr>
                                              <a:rPr lang="en-US" sz="24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24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400" b="0" i="1" smtClean="0">
                                                    <a:latin typeface="Cambria Math"/>
                                                  </a:rPr>
                                                  <m:t>𝑃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400" b="0" i="1" smtClean="0">
                                                    <a:latin typeface="Cambria Math"/>
                                                  </a:rPr>
                                                  <m:t>0.1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en-US" sz="2400" b="0" i="1" smtClean="0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num>
                                      <m:den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×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𝐼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&lt;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𝑡𝑜𝑡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816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600200"/>
                <a:ext cx="8991600" cy="4525963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≡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𝑡𝑜𝑡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0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0.1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r>
                  <a:rPr lang="en-US" sz="2200" dirty="0">
                    <a:latin typeface="Cambria Math"/>
                  </a:rPr>
                  <a:t>𝑃</a:t>
                </a:r>
                <a:r>
                  <a:rPr lang="en-US" sz="2800" baseline="-25000" dirty="0">
                    <a:latin typeface="Cambria Math"/>
                  </a:rPr>
                  <a:t>𝑚𝑎𝑥</a:t>
                </a:r>
                <a:r>
                  <a:rPr lang="en-US" sz="2200" dirty="0">
                    <a:latin typeface="Cambria Math"/>
                  </a:rPr>
                  <a:t>=−</a:t>
                </a:r>
                <a:r>
                  <a:rPr lang="en-US" sz="2000" dirty="0">
                    <a:latin typeface="Cambria Math"/>
                  </a:rPr>
                  <a:t>0.3743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5</a:t>
                </a:r>
                <a:r>
                  <a:rPr lang="en-US" sz="2200" dirty="0">
                    <a:latin typeface="Cambria Math"/>
                  </a:rPr>
                  <a:t>+</a:t>
                </a:r>
                <a:r>
                  <a:rPr lang="en-US" sz="2000" dirty="0">
                    <a:latin typeface="Cambria Math"/>
                  </a:rPr>
                  <a:t>7.4105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4</a:t>
                </a:r>
                <a:r>
                  <a:rPr lang="en-US" sz="2200" dirty="0">
                    <a:latin typeface="Cambria Math"/>
                  </a:rPr>
                  <a:t>−</a:t>
                </a:r>
                <a:r>
                  <a:rPr lang="en-US" sz="2000" dirty="0">
                    <a:latin typeface="Cambria Math"/>
                  </a:rPr>
                  <a:t>57.076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3</a:t>
                </a:r>
                <a:r>
                  <a:rPr lang="en-US" sz="2200" dirty="0">
                    <a:latin typeface="Cambria Math"/>
                  </a:rPr>
                  <a:t>+</a:t>
                </a:r>
                <a:r>
                  <a:rPr lang="en-US" sz="2000" dirty="0">
                    <a:latin typeface="Cambria Math"/>
                  </a:rPr>
                  <a:t>214.11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2</a:t>
                </a:r>
                <a:r>
                  <a:rPr lang="en-US" sz="2200" dirty="0">
                    <a:latin typeface="Cambria Math"/>
                  </a:rPr>
                  <a:t> − </a:t>
                </a:r>
                <a:r>
                  <a:rPr lang="en-US" sz="2000" dirty="0">
                    <a:latin typeface="Cambria Math"/>
                  </a:rPr>
                  <a:t>409.97</a:t>
                </a:r>
                <a:r>
                  <a:rPr lang="en-US" sz="2200" dirty="0">
                    <a:latin typeface="Cambria Math"/>
                  </a:rPr>
                  <a:t>𝑉+</a:t>
                </a:r>
                <a:r>
                  <a:rPr lang="en-US" sz="2000" dirty="0">
                    <a:latin typeface="Cambria Math"/>
                  </a:rPr>
                  <a:t>262.22</a:t>
                </a:r>
                <a:endParaRPr lang="en-US" sz="2000" b="0" dirty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𝑡𝑜𝑡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𝐼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𝑡𝑜𝑡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=0.0125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+0.125</m:t>
                    </m:r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600200"/>
                <a:ext cx="8991600" cy="4525963"/>
              </a:xfrm>
              <a:blipFill rotWithShape="1">
                <a:blip r:embed="rId2"/>
                <a:stretch>
                  <a:fillRect l="-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1545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/>
                          </a:rPr>
                          <m:t>𝑒</m:t>
                        </m:r>
                      </m:e>
                      <m:sub/>
                      <m:sup>
                        <m:r>
                          <a:rPr lang="en-US" sz="2400" b="0" i="1" smtClean="0">
                            <a:latin typeface="Cambria Math"/>
                          </a:rPr>
                          <m:t>−0.05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p>
                    </m:sSubSup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</a:rPr>
                      <m:t>max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0, 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𝑎𝐶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b="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>
                        <a:latin typeface="Cambria Math"/>
                      </a:rPr>
                      <m:t>max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0, 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𝑎𝐶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e>
                    </m:d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𝑎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𝑎𝐶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400" b="0" dirty="0"/>
                  <a:t>			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b="0" dirty="0"/>
                  <a:t>		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+</m:t>
                    </m:r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b="0" dirty="0"/>
                  <a:t>		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𝐸</m:t>
                                </m:r>
                              </m:sub>
                            </m:sSub>
                          </m:e>
                        </m:acc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0" dirty="0"/>
                  <a:t>			</a:t>
                </a:r>
              </a:p>
              <a:p>
                <a:endParaRPr lang="en-US" sz="2400" b="0" dirty="0"/>
              </a:p>
              <a:p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 t="-404" b="-123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90679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 </m:t>
                    </m:r>
                    <m:d>
                      <m:dPr>
                        <m:begChr m:val="{"/>
                        <m:endChr m:val="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+</m:t>
                            </m:r>
                            <m:acc>
                              <m:accPr>
                                <m:chr m:val="̇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𝐸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sz="2400" b="0" i="1" smtClean="0">
                                <a:latin typeface="Cambria Math"/>
                              </a:rPr>
                              <m:t>/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, 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/>
                              </a:rPr>
                              <m:t>if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𝑐</m:t>
                                </m:r>
                              </m:sub>
                            </m:sSub>
                          </m:e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0.5∗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</a:rPr>
                              <m:t>, </m:t>
                            </m:r>
                            <m:r>
                              <a:rPr lang="en-US" sz="2400" b="0" i="0" smtClean="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/>
                              </a:rPr>
                              <m:t>if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</a:rPr>
                              <m:t>&gt;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𝑝𝑢𝑙𝑚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𝑚𝑜𝑢𝑡h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𝑎𝑙𝑣𝑒𝑜𝑙𝑖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𝑝𝑢𝑙𝑚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𝑝𝑙𝑒𝑢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𝑚𝑎𝑥</m:t>
                        </m:r>
                        <m:r>
                          <a:rPr lang="en-US" sz="2400" i="1">
                            <a:latin typeface="Cambria Math"/>
                          </a:rPr>
                          <m:t>)−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𝑝𝑙𝑒𝑢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𝑚𝑖𝑛</m:t>
                        </m:r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1178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7612</TotalTime>
  <Words>223</Words>
  <Application>Microsoft Office PowerPoint</Application>
  <PresentationFormat>On-screen Show (4:3)</PresentationFormat>
  <Paragraphs>95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 Math</vt:lpstr>
      <vt:lpstr>Office Theme</vt:lpstr>
      <vt:lpstr>BioGears Team PPT Template_2014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237</cp:revision>
  <cp:lastPrinted>2014-09-04T18:48:26Z</cp:lastPrinted>
  <dcterms:created xsi:type="dcterms:W3CDTF">2014-09-02T19:13:20Z</dcterms:created>
  <dcterms:modified xsi:type="dcterms:W3CDTF">2019-06-17T18:51:21Z</dcterms:modified>
</cp:coreProperties>
</file>